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58" r:id="rId3"/>
  </p:sldIdLst>
  <p:sldSz cx="6858000" cy="9144000" type="screen4x3"/>
  <p:notesSz cx="7077075" cy="936942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C7FC"/>
    <a:srgbClr val="03037B"/>
    <a:srgbClr val="E9EDEF"/>
    <a:srgbClr val="617989"/>
    <a:srgbClr val="95DDFD"/>
    <a:srgbClr val="879FA9"/>
    <a:srgbClr val="9CADB6"/>
    <a:srgbClr val="D3DBDF"/>
    <a:srgbClr val="69D8FF"/>
    <a:srgbClr val="C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0" d="100"/>
          <a:sy n="60" d="100"/>
        </p:scale>
        <p:origin x="1623" y="4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DC7FD-EF91-440B-8908-611455A1531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71575"/>
            <a:ext cx="23717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529B-5F32-4E74-AD69-CBD5D587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97DA-064F-4BAF-9865-8D4C6C7FC75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69F106-7B8D-F7BD-48C3-E15C65145190}"/>
              </a:ext>
            </a:extLst>
          </p:cNvPr>
          <p:cNvSpPr txBox="1"/>
          <p:nvPr/>
        </p:nvSpPr>
        <p:spPr>
          <a:xfrm>
            <a:off x="264017" y="320040"/>
            <a:ext cx="630420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HAZMAT DANGEROUS GOODS RADIO WAYBILL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A3490604-1E9F-09E1-8F11-DCE3C391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20768"/>
              </p:ext>
            </p:extLst>
          </p:nvPr>
        </p:nvGraphicFramePr>
        <p:xfrm>
          <a:off x="365760" y="1900055"/>
          <a:ext cx="6126480" cy="654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9303918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787813169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WAYBILL 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#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Train Number &amp;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Position-in-Train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Car Initial &amp; Number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10321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Destination &amp; Consignee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99488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Origin &amp; Shipper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121748"/>
                  </a:ext>
                </a:extLst>
              </a:tr>
              <a:tr h="2103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Description of Articles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132839"/>
                  </a:ext>
                </a:extLst>
              </a:tr>
              <a:tr h="475488"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Shipment Type</a:t>
                      </a:r>
                    </a:p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(Check one)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1/Carload                 Residue Last Contained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012642"/>
                  </a:ext>
                </a:extLst>
              </a:tr>
              <a:tr h="210312"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Weight or Volume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88116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# of Packages/Car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029918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Proper Shipping Name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313092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Technical Name (if any)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430150"/>
                  </a:ext>
                </a:extLst>
              </a:tr>
              <a:tr h="237744"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Hazard Class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Primary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304837"/>
                  </a:ext>
                </a:extLst>
              </a:tr>
              <a:tr h="237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Secondary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766105"/>
                  </a:ext>
                </a:extLst>
              </a:tr>
              <a:tr h="475488"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UN/NA ID #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271602"/>
                  </a:ext>
                </a:extLst>
              </a:tr>
              <a:tr h="475488"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Packing Group (PG)</a:t>
                      </a:r>
                    </a:p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(Check one)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 I              II             III   Except Class 2, 6.2 &amp; 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158158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Reportable Quantity (RQ)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844089"/>
                  </a:ext>
                </a:extLst>
              </a:tr>
            </a:tbl>
          </a:graphicData>
        </a:graphic>
      </p:graphicFrame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75570AA4-61FF-2E90-9208-78AF4B719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7755"/>
              </p:ext>
            </p:extLst>
          </p:nvPr>
        </p:nvGraphicFramePr>
        <p:xfrm>
          <a:off x="365760" y="777189"/>
          <a:ext cx="6126480" cy="112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648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INSTRUCTIONS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When transmitting or copying a Radio Waybill, the highlighted fields in </a:t>
                      </a:r>
                      <a:r>
                        <a:rPr lang="en-US" sz="1200" b="1" u="sng" dirty="0">
                          <a:solidFill>
                            <a:srgbClr val="03037B"/>
                          </a:solidFill>
                          <a:highlight>
                            <a:srgbClr val="54C7FC"/>
                          </a:highlight>
                          <a:latin typeface="Arial Nova" panose="020B0504020202020204" pitchFamily="34" charset="0"/>
                        </a:rPr>
                        <a:t>BLUE</a:t>
                      </a: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MUST</a:t>
                      </a: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be present.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Any of the fields identified on the document below that are present on the waybill (or other shipping document) must also be transmitted.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Print legibly.</a:t>
                      </a:r>
                    </a:p>
                  </a:txBody>
                  <a:tcPr marL="274320" marR="27432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CFA59C7-03A8-8720-6FAB-E523E85D3BA0}"/>
              </a:ext>
            </a:extLst>
          </p:cNvPr>
          <p:cNvSpPr/>
          <p:nvPr/>
        </p:nvSpPr>
        <p:spPr>
          <a:xfrm>
            <a:off x="2653048" y="4557196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0CF595-3045-E779-4ED6-FC191FFE3DE6}"/>
              </a:ext>
            </a:extLst>
          </p:cNvPr>
          <p:cNvSpPr/>
          <p:nvPr/>
        </p:nvSpPr>
        <p:spPr>
          <a:xfrm>
            <a:off x="3976354" y="4557196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39E87A-80FB-F30A-3319-642099EC0F3C}"/>
              </a:ext>
            </a:extLst>
          </p:cNvPr>
          <p:cNvSpPr/>
          <p:nvPr/>
        </p:nvSpPr>
        <p:spPr>
          <a:xfrm>
            <a:off x="2653048" y="7614722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EF8611-C4FC-D6FD-0B69-0A20F8738ECC}"/>
              </a:ext>
            </a:extLst>
          </p:cNvPr>
          <p:cNvSpPr/>
          <p:nvPr/>
        </p:nvSpPr>
        <p:spPr>
          <a:xfrm>
            <a:off x="3242927" y="7614722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E2A434-2191-A63C-FE62-015F7F335E21}"/>
              </a:ext>
            </a:extLst>
          </p:cNvPr>
          <p:cNvSpPr/>
          <p:nvPr/>
        </p:nvSpPr>
        <p:spPr>
          <a:xfrm>
            <a:off x="3832806" y="7611497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71586F-9AF1-EAF4-F954-9FE8E03C20B6}"/>
              </a:ext>
            </a:extLst>
          </p:cNvPr>
          <p:cNvSpPr txBox="1"/>
          <p:nvPr/>
        </p:nvSpPr>
        <p:spPr>
          <a:xfrm>
            <a:off x="264017" y="320040"/>
            <a:ext cx="630420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HAZMAT DANGEROUS GOODS RADIO WAYBILL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F08E31DE-16EE-AE0C-47D5-A56FF56B3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28574"/>
              </p:ext>
            </p:extLst>
          </p:nvPr>
        </p:nvGraphicFramePr>
        <p:xfrm>
          <a:off x="365760" y="777240"/>
          <a:ext cx="6126480" cy="654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9303918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646565373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ADDITIONAL WAYBILL 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#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Poison/Toxic Inhalation Hazard (Check one)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 Zone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A</a:t>
                      </a: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      Zone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B</a:t>
                      </a: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     Zone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</a:t>
                      </a:r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            Zone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Marine Pollutant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10321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DOT Exemption Number(s)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99488"/>
                  </a:ext>
                </a:extLst>
              </a:tr>
              <a:tr h="279806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Additional 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121748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ERP Plan Number</a:t>
                      </a:r>
                    </a:p>
                    <a:p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Canadian Shipments Only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0655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ERP Telephone Number</a:t>
                      </a:r>
                    </a:p>
                    <a:p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Canadian Shipments Only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450947"/>
                  </a:ext>
                </a:extLst>
              </a:tr>
              <a:tr h="475488"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Emergency</a:t>
                      </a:r>
                    </a:p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Contact</a:t>
                      </a:r>
                    </a:p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Information 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Name(s)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029918"/>
                  </a:ext>
                </a:extLst>
              </a:tr>
              <a:tr h="475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Phone #s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54687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0BDA0DC-A8F0-FC1C-CE5B-DEE14D72E05E}"/>
              </a:ext>
            </a:extLst>
          </p:cNvPr>
          <p:cNvSpPr/>
          <p:nvPr/>
        </p:nvSpPr>
        <p:spPr>
          <a:xfrm>
            <a:off x="2653048" y="1319984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ABE204-D73F-E518-A364-973B69AF7D5F}"/>
              </a:ext>
            </a:extLst>
          </p:cNvPr>
          <p:cNvSpPr/>
          <p:nvPr/>
        </p:nvSpPr>
        <p:spPr>
          <a:xfrm>
            <a:off x="3620522" y="1319984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EB330C-929F-1111-D81D-7A543E474710}"/>
              </a:ext>
            </a:extLst>
          </p:cNvPr>
          <p:cNvSpPr/>
          <p:nvPr/>
        </p:nvSpPr>
        <p:spPr>
          <a:xfrm>
            <a:off x="4587996" y="1319984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0A0367-FAC4-7674-221C-E2D69859EDFA}"/>
              </a:ext>
            </a:extLst>
          </p:cNvPr>
          <p:cNvSpPr/>
          <p:nvPr/>
        </p:nvSpPr>
        <p:spPr>
          <a:xfrm>
            <a:off x="5555470" y="1319984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BCD56249-1316-751E-E930-4E9AA1F0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63732"/>
              </p:ext>
            </p:extLst>
          </p:nvPr>
        </p:nvGraphicFramePr>
        <p:xfrm>
          <a:off x="360416" y="7494457"/>
          <a:ext cx="614476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84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2408883698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Date Completed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Time Completed  (24 HR format)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0655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45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8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12920</TotalTime>
  <Words>226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</vt:lpstr>
      <vt:lpstr>Arial Nova Light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Lube</dc:creator>
  <cp:lastModifiedBy>Steve Lube</cp:lastModifiedBy>
  <cp:revision>29</cp:revision>
  <cp:lastPrinted>2022-02-09T11:41:08Z</cp:lastPrinted>
  <dcterms:created xsi:type="dcterms:W3CDTF">2022-02-08T15:21:54Z</dcterms:created>
  <dcterms:modified xsi:type="dcterms:W3CDTF">2022-06-22T19:26:55Z</dcterms:modified>
</cp:coreProperties>
</file>