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390" r:id="rId2"/>
  </p:sldIdLst>
  <p:sldSz cx="9144000" cy="6858000" type="screen4x3"/>
  <p:notesSz cx="7077075" cy="93694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 Lube" initials="SL" lastIdx="1" clrIdx="0">
    <p:extLst>
      <p:ext uri="{19B8F6BF-5375-455C-9EA6-DF929625EA0E}">
        <p15:presenceInfo xmlns:p15="http://schemas.microsoft.com/office/powerpoint/2012/main" userId="d29b0a20f10764b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17989"/>
    <a:srgbClr val="03037B"/>
    <a:srgbClr val="879FA9"/>
    <a:srgbClr val="CED1F7"/>
    <a:srgbClr val="54C7FC"/>
    <a:srgbClr val="D3DBDF"/>
    <a:srgbClr val="0070C0"/>
    <a:srgbClr val="B8C6CC"/>
    <a:srgbClr val="CC0000"/>
    <a:srgbClr val="404F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98" d="100"/>
          <a:sy n="98" d="100"/>
        </p:scale>
        <p:origin x="813" y="51"/>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5D3BDB49-11B0-4CE4-BCD6-ED47E4C1FA05}" type="datetimeFigureOut">
              <a:rPr lang="en-US" smtClean="0"/>
              <a:t>6/6/2022</a:t>
            </a:fld>
            <a:endParaRPr lang="en-US" dirty="0"/>
          </a:p>
        </p:txBody>
      </p:sp>
      <p:sp>
        <p:nvSpPr>
          <p:cNvPr id="4" name="Slide Image Placeholder 3"/>
          <p:cNvSpPr>
            <a:spLocks noGrp="1" noRot="1" noChangeAspect="1"/>
          </p:cNvSpPr>
          <p:nvPr>
            <p:ph type="sldImg" idx="2"/>
          </p:nvPr>
        </p:nvSpPr>
        <p:spPr>
          <a:xfrm>
            <a:off x="1430338" y="1171575"/>
            <a:ext cx="4216400" cy="31623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8500"/>
            <a:ext cx="5661025" cy="36893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52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9525"/>
            <a:ext cx="3067050" cy="469900"/>
          </a:xfrm>
          <a:prstGeom prst="rect">
            <a:avLst/>
          </a:prstGeom>
        </p:spPr>
        <p:txBody>
          <a:bodyPr vert="horz" lIns="91440" tIns="45720" rIns="91440" bIns="45720" rtlCol="0" anchor="b"/>
          <a:lstStyle>
            <a:lvl1pPr algn="r">
              <a:defRPr sz="1200"/>
            </a:lvl1pPr>
          </a:lstStyle>
          <a:p>
            <a:fld id="{635E66E0-1FD9-410B-8985-87F5F601A167}" type="slidenum">
              <a:rPr lang="en-US" smtClean="0"/>
              <a:t>‹#›</a:t>
            </a:fld>
            <a:endParaRPr lang="en-US" dirty="0"/>
          </a:p>
        </p:txBody>
      </p:sp>
    </p:spTree>
    <p:extLst>
      <p:ext uri="{BB962C8B-B14F-4D97-AF65-F5344CB8AC3E}">
        <p14:creationId xmlns:p14="http://schemas.microsoft.com/office/powerpoint/2010/main" val="1163786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BB909B-2E83-4A10-817C-FB19ADC34D5D}" type="datetime1">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3D56A-8107-4DE2-8A72-9E5F347EA934}" type="slidenum">
              <a:rPr lang="en-US" smtClean="0"/>
              <a:pPr/>
              <a:t>‹#›</a:t>
            </a:fld>
            <a:endParaRPr lang="en-US" dirty="0"/>
          </a:p>
        </p:txBody>
      </p:sp>
    </p:spTree>
    <p:extLst>
      <p:ext uri="{BB962C8B-B14F-4D97-AF65-F5344CB8AC3E}">
        <p14:creationId xmlns:p14="http://schemas.microsoft.com/office/powerpoint/2010/main" val="32011810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B10FF8-07AD-435B-9D21-90EB6D7A3750}" type="datetime1">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37130611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0E0DB-3611-4D2D-A2FC-DB20C6EE7B83}" type="datetime1">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28248253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61FA5F-5B08-430F-B7CE-B10B47834A2A}" type="datetime1">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3D56A-8107-4DE2-8A72-9E5F347EA934}" type="slidenum">
              <a:rPr lang="en-US" smtClean="0"/>
              <a:pPr/>
              <a:t>‹#›</a:t>
            </a:fld>
            <a:endParaRPr lang="en-US" dirty="0"/>
          </a:p>
        </p:txBody>
      </p:sp>
    </p:spTree>
    <p:extLst>
      <p:ext uri="{BB962C8B-B14F-4D97-AF65-F5344CB8AC3E}">
        <p14:creationId xmlns:p14="http://schemas.microsoft.com/office/powerpoint/2010/main" val="98377078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343646-4CF8-4655-A9C3-936047BBB97D}" type="datetime1">
              <a:rPr lang="en-US" smtClean="0"/>
              <a:t>6/6/2022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374372513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FE187F-B33C-4374-A7EB-4F86B1B07C0A}" type="datetime1">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135127878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8CD3F8-5C4A-4CF6-845C-954CAD733C6C}" type="datetime1">
              <a:rPr lang="en-US" smtClean="0"/>
              <a:t>6/6/2022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26451026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BAFE69-790E-4A35-A214-3D3B85A48E61}" type="datetime1">
              <a:rPr lang="en-US" smtClean="0"/>
              <a:t>6/6/2022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172418482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A226F9-7A95-4A4A-8EEF-43D6F0DEF9FC}" type="datetime1">
              <a:rPr lang="en-US" smtClean="0"/>
              <a:t>6/6/2022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4521206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691CF4-5AA3-4B30-8851-B7905B935593}" type="datetime1">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398237093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AE1A10-8ED2-4C5D-88B7-218634805720}" type="datetime1">
              <a:rPr lang="en-US" smtClean="0"/>
              <a:t>6/6/2022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3D56A-8107-4DE2-8A72-9E5F347EA934}" type="slidenum">
              <a:rPr lang="en-US" smtClean="0"/>
              <a:t>‹#›</a:t>
            </a:fld>
            <a:endParaRPr lang="en-US" dirty="0"/>
          </a:p>
        </p:txBody>
      </p:sp>
    </p:spTree>
    <p:extLst>
      <p:ext uri="{BB962C8B-B14F-4D97-AF65-F5344CB8AC3E}">
        <p14:creationId xmlns:p14="http://schemas.microsoft.com/office/powerpoint/2010/main" val="148864910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1F0DF-161A-48E7-8AA6-5E0C7C240978}" type="datetime1">
              <a:rPr lang="en-US" smtClean="0"/>
              <a:t>6/6/2022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3D56A-8107-4DE2-8A72-9E5F347EA934}" type="slidenum">
              <a:rPr lang="en-US" smtClean="0"/>
              <a:t>‹#›</a:t>
            </a:fld>
            <a:endParaRPr lang="en-US" dirty="0"/>
          </a:p>
        </p:txBody>
      </p:sp>
    </p:spTree>
    <p:extLst>
      <p:ext uri="{BB962C8B-B14F-4D97-AF65-F5344CB8AC3E}">
        <p14:creationId xmlns:p14="http://schemas.microsoft.com/office/powerpoint/2010/main" val="18475482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a:extLst>
              <a:ext uri="{FF2B5EF4-FFF2-40B4-BE49-F238E27FC236}">
                <a16:creationId xmlns:a16="http://schemas.microsoft.com/office/drawing/2014/main" id="{A8ACC4B1-354F-6F08-AD07-D922395F3CCE}"/>
              </a:ext>
            </a:extLst>
          </p:cNvPr>
          <p:cNvSpPr txBox="1"/>
          <p:nvPr/>
        </p:nvSpPr>
        <p:spPr>
          <a:xfrm>
            <a:off x="414285" y="6060426"/>
            <a:ext cx="8229647" cy="338554"/>
          </a:xfrm>
          <a:prstGeom prst="rect">
            <a:avLst/>
          </a:prstGeom>
          <a:noFill/>
        </p:spPr>
        <p:txBody>
          <a:bodyPr wrap="square">
            <a:spAutoFit/>
          </a:bodyPr>
          <a:lstStyle/>
          <a:p>
            <a:pPr algn="ctr"/>
            <a:r>
              <a:rPr lang="en-US" sz="800" dirty="0">
                <a:solidFill>
                  <a:srgbClr val="03037B"/>
                </a:solidFill>
                <a:latin typeface="Arial Nova Light" panose="020B0304020202020204" pitchFamily="34" charset="0"/>
              </a:rPr>
              <a:t>The above PPE matrix is for sample purposes only. Create a PPE matrix for each department, (i.e. T&amp;E, MOW, MOE, Office etc.). The creation of PPE matrices for each department based upon the railroad’s requirements has proven to lead to more consistent use of proper PPE and less confusion as to when and where each PPE item could and should be utilized. </a:t>
            </a:r>
          </a:p>
        </p:txBody>
      </p:sp>
      <p:graphicFrame>
        <p:nvGraphicFramePr>
          <p:cNvPr id="16" name="Table 17">
            <a:extLst>
              <a:ext uri="{FF2B5EF4-FFF2-40B4-BE49-F238E27FC236}">
                <a16:creationId xmlns:a16="http://schemas.microsoft.com/office/drawing/2014/main" id="{8FA63181-5E5B-4669-A13E-D1350AEA60C5}"/>
              </a:ext>
            </a:extLst>
          </p:cNvPr>
          <p:cNvGraphicFramePr>
            <a:graphicFrameLocks noGrp="1"/>
          </p:cNvGraphicFramePr>
          <p:nvPr>
            <p:extLst>
              <p:ext uri="{D42A27DB-BD31-4B8C-83A1-F6EECF244321}">
                <p14:modId xmlns:p14="http://schemas.microsoft.com/office/powerpoint/2010/main" val="311252598"/>
              </p:ext>
            </p:extLst>
          </p:nvPr>
        </p:nvGraphicFramePr>
        <p:xfrm>
          <a:off x="417178" y="881140"/>
          <a:ext cx="8293608" cy="5175504"/>
        </p:xfrm>
        <a:graphic>
          <a:graphicData uri="http://schemas.openxmlformats.org/drawingml/2006/table">
            <a:tbl>
              <a:tblPr firstRow="1" bandRow="1">
                <a:tableStyleId>{5C22544A-7EE6-4342-B048-85BDC9FD1C3A}</a:tableStyleId>
              </a:tblPr>
              <a:tblGrid>
                <a:gridCol w="310896">
                  <a:extLst>
                    <a:ext uri="{9D8B030D-6E8A-4147-A177-3AD203B41FA5}">
                      <a16:colId xmlns:a16="http://schemas.microsoft.com/office/drawing/2014/main" val="3300558897"/>
                    </a:ext>
                  </a:extLst>
                </a:gridCol>
                <a:gridCol w="3118104">
                  <a:extLst>
                    <a:ext uri="{9D8B030D-6E8A-4147-A177-3AD203B41FA5}">
                      <a16:colId xmlns:a16="http://schemas.microsoft.com/office/drawing/2014/main" val="1979538698"/>
                    </a:ext>
                  </a:extLst>
                </a:gridCol>
                <a:gridCol w="347472">
                  <a:extLst>
                    <a:ext uri="{9D8B030D-6E8A-4147-A177-3AD203B41FA5}">
                      <a16:colId xmlns:a16="http://schemas.microsoft.com/office/drawing/2014/main" val="3144028444"/>
                    </a:ext>
                  </a:extLst>
                </a:gridCol>
                <a:gridCol w="347472">
                  <a:extLst>
                    <a:ext uri="{9D8B030D-6E8A-4147-A177-3AD203B41FA5}">
                      <a16:colId xmlns:a16="http://schemas.microsoft.com/office/drawing/2014/main" val="3995086376"/>
                    </a:ext>
                  </a:extLst>
                </a:gridCol>
                <a:gridCol w="347472">
                  <a:extLst>
                    <a:ext uri="{9D8B030D-6E8A-4147-A177-3AD203B41FA5}">
                      <a16:colId xmlns:a16="http://schemas.microsoft.com/office/drawing/2014/main" val="2140636287"/>
                    </a:ext>
                  </a:extLst>
                </a:gridCol>
                <a:gridCol w="347472">
                  <a:extLst>
                    <a:ext uri="{9D8B030D-6E8A-4147-A177-3AD203B41FA5}">
                      <a16:colId xmlns:a16="http://schemas.microsoft.com/office/drawing/2014/main" val="1832986273"/>
                    </a:ext>
                  </a:extLst>
                </a:gridCol>
                <a:gridCol w="347472">
                  <a:extLst>
                    <a:ext uri="{9D8B030D-6E8A-4147-A177-3AD203B41FA5}">
                      <a16:colId xmlns:a16="http://schemas.microsoft.com/office/drawing/2014/main" val="1222740775"/>
                    </a:ext>
                  </a:extLst>
                </a:gridCol>
                <a:gridCol w="347472">
                  <a:extLst>
                    <a:ext uri="{9D8B030D-6E8A-4147-A177-3AD203B41FA5}">
                      <a16:colId xmlns:a16="http://schemas.microsoft.com/office/drawing/2014/main" val="2540350077"/>
                    </a:ext>
                  </a:extLst>
                </a:gridCol>
                <a:gridCol w="347472">
                  <a:extLst>
                    <a:ext uri="{9D8B030D-6E8A-4147-A177-3AD203B41FA5}">
                      <a16:colId xmlns:a16="http://schemas.microsoft.com/office/drawing/2014/main" val="504865304"/>
                    </a:ext>
                  </a:extLst>
                </a:gridCol>
                <a:gridCol w="347472">
                  <a:extLst>
                    <a:ext uri="{9D8B030D-6E8A-4147-A177-3AD203B41FA5}">
                      <a16:colId xmlns:a16="http://schemas.microsoft.com/office/drawing/2014/main" val="1808166358"/>
                    </a:ext>
                  </a:extLst>
                </a:gridCol>
                <a:gridCol w="347472">
                  <a:extLst>
                    <a:ext uri="{9D8B030D-6E8A-4147-A177-3AD203B41FA5}">
                      <a16:colId xmlns:a16="http://schemas.microsoft.com/office/drawing/2014/main" val="3017056829"/>
                    </a:ext>
                  </a:extLst>
                </a:gridCol>
                <a:gridCol w="347472">
                  <a:extLst>
                    <a:ext uri="{9D8B030D-6E8A-4147-A177-3AD203B41FA5}">
                      <a16:colId xmlns:a16="http://schemas.microsoft.com/office/drawing/2014/main" val="3027785172"/>
                    </a:ext>
                  </a:extLst>
                </a:gridCol>
                <a:gridCol w="347472">
                  <a:extLst>
                    <a:ext uri="{9D8B030D-6E8A-4147-A177-3AD203B41FA5}">
                      <a16:colId xmlns:a16="http://schemas.microsoft.com/office/drawing/2014/main" val="3859160015"/>
                    </a:ext>
                  </a:extLst>
                </a:gridCol>
                <a:gridCol w="347472">
                  <a:extLst>
                    <a:ext uri="{9D8B030D-6E8A-4147-A177-3AD203B41FA5}">
                      <a16:colId xmlns:a16="http://schemas.microsoft.com/office/drawing/2014/main" val="1360943712"/>
                    </a:ext>
                  </a:extLst>
                </a:gridCol>
                <a:gridCol w="347472">
                  <a:extLst>
                    <a:ext uri="{9D8B030D-6E8A-4147-A177-3AD203B41FA5}">
                      <a16:colId xmlns:a16="http://schemas.microsoft.com/office/drawing/2014/main" val="1536463938"/>
                    </a:ext>
                  </a:extLst>
                </a:gridCol>
                <a:gridCol w="347472">
                  <a:extLst>
                    <a:ext uri="{9D8B030D-6E8A-4147-A177-3AD203B41FA5}">
                      <a16:colId xmlns:a16="http://schemas.microsoft.com/office/drawing/2014/main" val="236091419"/>
                    </a:ext>
                  </a:extLst>
                </a:gridCol>
              </a:tblGrid>
              <a:tr h="246888">
                <a:tc rowSpan="2" gridSpan="2">
                  <a:txBody>
                    <a:bodyPr/>
                    <a:lstStyle/>
                    <a:p>
                      <a:endParaRPr lang="en-US" sz="1200" b="0" dirty="0">
                        <a:solidFill>
                          <a:schemeClr val="tx1"/>
                        </a:solidFill>
                        <a:latin typeface="Arial Nova Light" panose="020B0304020202020204" pitchFamily="34" charset="0"/>
                      </a:endParaRPr>
                    </a:p>
                  </a:txBody>
                  <a:tcP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rowSpan="2" hMerge="1">
                  <a:txBody>
                    <a:bodyPr/>
                    <a:lstStyle/>
                    <a:p>
                      <a:endParaRPr lang="en-US" sz="1200" b="0" dirty="0">
                        <a:solidFill>
                          <a:schemeClr val="tx1"/>
                        </a:solidFill>
                        <a:latin typeface="Arial Nova Light" panose="020B0304020202020204" pitchFamily="34" charset="0"/>
                      </a:endParaRPr>
                    </a:p>
                  </a:txBody>
                  <a:tcP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B8C6CC"/>
                    </a:solidFill>
                  </a:tcPr>
                </a:tc>
                <a:tc gridSpan="14">
                  <a:txBody>
                    <a:bodyPr/>
                    <a:lstStyle/>
                    <a:p>
                      <a:pPr algn="ctr"/>
                      <a:r>
                        <a:rPr lang="en-US" sz="1200" b="1" spc="400" baseline="0" dirty="0">
                          <a:solidFill>
                            <a:schemeClr val="bg1"/>
                          </a:solidFill>
                          <a:latin typeface="Arial Nova" panose="020B0504020202020204" pitchFamily="34" charset="0"/>
                        </a:rPr>
                        <a:t>PERSONAL PROTECTITIVE EQUIPMENT</a:t>
                      </a:r>
                    </a:p>
                  </a:txBody>
                  <a:tcPr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rgbClr val="617989"/>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endParaRPr lang="en-US" sz="1400" b="0" dirty="0">
                        <a:solidFill>
                          <a:schemeClr val="bg1"/>
                        </a:solidFill>
                        <a:latin typeface="Arial Nova Light" panose="020B03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404F5A"/>
                    </a:solidFill>
                  </a:tcPr>
                </a:tc>
                <a:tc hMerge="1">
                  <a:txBody>
                    <a:bodyPr/>
                    <a:lstStyle/>
                    <a:p>
                      <a:pPr algn="ctr"/>
                      <a:endParaRPr lang="en-US" sz="1200" b="1" spc="400" baseline="0" dirty="0">
                        <a:solidFill>
                          <a:schemeClr val="bg1"/>
                        </a:solidFill>
                        <a:latin typeface="Arial Nova" panose="020B05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hMerge="1">
                  <a:txBody>
                    <a:bodyPr/>
                    <a:lstStyle/>
                    <a:p>
                      <a:pPr algn="ctr"/>
                      <a:endParaRPr lang="en-US" sz="1200" b="1" spc="400" baseline="0" dirty="0">
                        <a:solidFill>
                          <a:schemeClr val="bg1"/>
                        </a:solidFill>
                        <a:latin typeface="Arial Nova" panose="020B05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hMerge="1">
                  <a:txBody>
                    <a:bodyPr/>
                    <a:lstStyle/>
                    <a:p>
                      <a:pPr algn="ctr"/>
                      <a:endParaRPr lang="en-US" sz="1200" b="1" spc="400" baseline="0" dirty="0">
                        <a:solidFill>
                          <a:schemeClr val="bg1"/>
                        </a:solidFill>
                        <a:latin typeface="Arial Nova" panose="020B05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hMerge="1">
                  <a:txBody>
                    <a:bodyPr/>
                    <a:lstStyle/>
                    <a:p>
                      <a:pPr algn="ctr"/>
                      <a:endParaRPr lang="en-US" sz="1200" b="1" spc="400" baseline="0" dirty="0">
                        <a:solidFill>
                          <a:schemeClr val="bg1"/>
                        </a:solidFill>
                        <a:latin typeface="Arial Nova" panose="020B05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hMerge="1">
                  <a:txBody>
                    <a:bodyPr/>
                    <a:lstStyle/>
                    <a:p>
                      <a:pPr algn="ctr"/>
                      <a:endParaRPr lang="en-US" sz="1200" b="1" spc="400" baseline="0" dirty="0">
                        <a:solidFill>
                          <a:schemeClr val="bg1"/>
                        </a:solidFill>
                        <a:latin typeface="Arial Nova" panose="020B05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extLst>
                  <a:ext uri="{0D108BD9-81ED-4DB2-BD59-A6C34878D82A}">
                    <a16:rowId xmlns:a16="http://schemas.microsoft.com/office/drawing/2014/main" val="362839635"/>
                  </a:ext>
                </a:extLst>
              </a:tr>
              <a:tr h="1828800">
                <a:tc gridSpan="2" vMerge="1">
                  <a:txBody>
                    <a:bodyPr/>
                    <a:lstStyle/>
                    <a:p>
                      <a:endParaRPr lang="en-US" sz="1200" b="0" dirty="0">
                        <a:solidFill>
                          <a:schemeClr val="tx1"/>
                        </a:solidFill>
                        <a:latin typeface="Arial Nova Light" panose="020B0304020202020204" pitchFamily="34" charset="0"/>
                      </a:endParaRPr>
                    </a:p>
                  </a:txBody>
                  <a:tcP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B8C6CC"/>
                    </a:solidFill>
                  </a:tcPr>
                </a:tc>
                <a:tc hMerge="1" vMerge="1">
                  <a:txBody>
                    <a:bodyPr/>
                    <a:lstStyle/>
                    <a:p>
                      <a:endParaRPr lang="en-US" sz="1200" b="0" dirty="0">
                        <a:solidFill>
                          <a:schemeClr val="tx1"/>
                        </a:solidFill>
                        <a:latin typeface="Arial Nova Light" panose="020B0304020202020204" pitchFamily="34" charset="0"/>
                      </a:endParaRPr>
                    </a:p>
                  </a:txBody>
                  <a:tcP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B8C6CC"/>
                    </a:solidFill>
                  </a:tcPr>
                </a:tc>
                <a:tc>
                  <a:txBody>
                    <a:bodyPr/>
                    <a:lstStyle/>
                    <a:p>
                      <a:pPr algn="l"/>
                      <a:r>
                        <a:rPr lang="en-US" sz="1200" b="0" i="1" dirty="0">
                          <a:solidFill>
                            <a:srgbClr val="03037B"/>
                          </a:solidFill>
                          <a:latin typeface="Arial Nova Light" panose="020B0304020202020204" pitchFamily="34" charset="0"/>
                        </a:rPr>
                        <a:t>Hearing Protection</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Eye Protection</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Handwear / Gloves</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High Visibility Clothing</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Spats / Leggings</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Body Protection</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Hard Hats</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Face Shields</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r>
                        <a:rPr lang="en-US" sz="1200" b="0" i="1" dirty="0">
                          <a:solidFill>
                            <a:srgbClr val="03037B"/>
                          </a:solidFill>
                          <a:latin typeface="Arial Nova Light" panose="020B0304020202020204" pitchFamily="34" charset="0"/>
                        </a:rPr>
                        <a:t>Respiratory Protection</a:t>
                      </a: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l"/>
                      <a:endParaRPr lang="en-US" sz="1200" b="0" i="1" dirty="0">
                        <a:solidFill>
                          <a:srgbClr val="03037B"/>
                        </a:solidFill>
                        <a:latin typeface="Arial Nova Light" panose="020B0304020202020204" pitchFamily="34" charset="0"/>
                      </a:endParaRP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L="0" marR="0" vert="vert27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54698796"/>
                  </a:ext>
                </a:extLst>
              </a:tr>
              <a:tr h="219456">
                <a:tc rowSpan="14">
                  <a:txBody>
                    <a:bodyPr/>
                    <a:lstStyle/>
                    <a:p>
                      <a:pPr algn="ctr"/>
                      <a:r>
                        <a:rPr lang="en-US" sz="1200" b="1" spc="400" baseline="0" dirty="0">
                          <a:solidFill>
                            <a:schemeClr val="bg1"/>
                          </a:solidFill>
                          <a:latin typeface="Arial Nova" panose="020B0504020202020204" pitchFamily="34" charset="0"/>
                        </a:rPr>
                        <a:t>ACTIVITY OR TASK</a:t>
                      </a:r>
                    </a:p>
                  </a:txBody>
                  <a:tcPr vert="vert270" anchor="ctr">
                    <a:lnL w="12700" cap="flat" cmpd="sng" algn="ctr">
                      <a:solidFill>
                        <a:srgbClr val="879FA9"/>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r>
                        <a:rPr lang="en-US" sz="1200" b="0" i="1" dirty="0">
                          <a:solidFill>
                            <a:srgbClr val="03037B"/>
                          </a:solidFill>
                          <a:latin typeface="Arial Nova Light" panose="020B0304020202020204" pitchFamily="34" charset="0"/>
                        </a:rPr>
                        <a:t>Switching from Ground</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r>
                        <a:rPr lang="en-US" sz="1000" b="0" dirty="0">
                          <a:latin typeface="Arial Nova Light" panose="020B0304020202020204" pitchFamily="34" charset="0"/>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2946850000"/>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r>
                        <a:rPr lang="en-US" sz="1200" b="0" i="1" dirty="0">
                          <a:solidFill>
                            <a:srgbClr val="03037B"/>
                          </a:solidFill>
                          <a:latin typeface="Arial Nova Light" panose="020B0304020202020204" pitchFamily="34" charset="0"/>
                        </a:rPr>
                        <a:t>Locomotive Cab Windows/Doors Open</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142182975"/>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r>
                        <a:rPr lang="en-US" sz="1200" b="0" i="1" dirty="0">
                          <a:solidFill>
                            <a:srgbClr val="03037B"/>
                          </a:solidFill>
                          <a:latin typeface="Arial Nova Light" panose="020B0304020202020204" pitchFamily="34" charset="0"/>
                        </a:rPr>
                        <a:t>Locomotive Cab Windows/Doors Closed</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endParaRPr lang="en-US" sz="1000" b="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rial Nova Light" panose="020B0304020202020204" pitchFamily="34" charset="0"/>
                          <a:ea typeface="+mn-ea"/>
                          <a:cs typeface="+mn-cs"/>
                        </a:rPr>
                        <a:t>—</a:t>
                      </a: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882852897"/>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r>
                        <a:rPr lang="en-US" sz="1200" b="0" i="1" dirty="0">
                          <a:solidFill>
                            <a:srgbClr val="03037B"/>
                          </a:solidFill>
                          <a:latin typeface="Arial Nova Light" panose="020B0304020202020204" pitchFamily="34" charset="0"/>
                        </a:rPr>
                        <a:t>Inside Office</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rial Nova Light" panose="020B0304020202020204" pitchFamily="34" charset="0"/>
                          <a:ea typeface="+mn-ea"/>
                          <a:cs typeface="+mn-cs"/>
                        </a:rPr>
                        <a:t>—</a:t>
                      </a: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black"/>
                          </a:solidFill>
                          <a:effectLst/>
                          <a:uLnTx/>
                          <a:uFillTx/>
                          <a:latin typeface="Arial Nova Light" panose="020B0304020202020204" pitchFamily="34" charset="0"/>
                          <a:ea typeface="+mn-ea"/>
                          <a:cs typeface="+mn-cs"/>
                        </a:rPr>
                        <a:t>—</a:t>
                      </a: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1913505852"/>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dirty="0">
                          <a:solidFill>
                            <a:srgbClr val="03037B"/>
                          </a:solidFill>
                          <a:latin typeface="Arial Nova Light" panose="020B0304020202020204" pitchFamily="34" charset="0"/>
                        </a:rPr>
                        <a:t>Outside Office &amp; Parking Lots</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endParaRPr lang="en-US" sz="1000" b="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3810686576"/>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dirty="0">
                          <a:solidFill>
                            <a:srgbClr val="03037B"/>
                          </a:solidFill>
                          <a:latin typeface="Arial Nova Light" panose="020B0304020202020204" pitchFamily="34" charset="0"/>
                        </a:rPr>
                        <a:t>Work Trains</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1430500213"/>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dirty="0">
                          <a:solidFill>
                            <a:srgbClr val="03037B"/>
                          </a:solidFill>
                          <a:latin typeface="Arial Nova Light" panose="020B0304020202020204" pitchFamily="34" charset="0"/>
                        </a:rPr>
                        <a:t>Lifting/Carrying</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600591257"/>
                  </a:ext>
                </a:extLst>
              </a:tr>
              <a:tr h="219456">
                <a:tc vMerge="1">
                  <a:txBody>
                    <a:bodyPr/>
                    <a:lstStyle/>
                    <a:p>
                      <a:endParaRPr lang="en-US" sz="1400" b="0" dirty="0">
                        <a:solidFill>
                          <a:schemeClr val="bg1"/>
                        </a:solidFill>
                        <a:latin typeface="Arial Nova Light" panose="020B0304020202020204" pitchFamily="34" charset="0"/>
                      </a:endParaRPr>
                    </a:p>
                  </a:txBody>
                  <a:tcPr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61798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dirty="0">
                          <a:solidFill>
                            <a:srgbClr val="03037B"/>
                          </a:solidFill>
                          <a:latin typeface="Arial Nova Light" panose="020B0304020202020204" pitchFamily="34" charset="0"/>
                        </a:rPr>
                        <a:t>Shop &amp; Storage Building</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4275246577"/>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dirty="0">
                          <a:solidFill>
                            <a:srgbClr val="03037B"/>
                          </a:solidFill>
                          <a:latin typeface="Arial Nova Light" panose="020B0304020202020204" pitchFamily="34" charset="0"/>
                        </a:rPr>
                        <a:t>Visitors</a:t>
                      </a: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rPr>
                        <a:t>—</a:t>
                      </a: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1502155681"/>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3631500718"/>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2806107234"/>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3515005503"/>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4115998561"/>
                  </a:ext>
                </a:extLst>
              </a:tr>
              <a:tr h="219456">
                <a:tc vMerge="1">
                  <a:txBody>
                    <a:bodyPr/>
                    <a:lstStyle/>
                    <a:p>
                      <a:pPr algn="ctr"/>
                      <a:endParaRPr lang="en-US" sz="1200" b="1" spc="400" baseline="0" dirty="0">
                        <a:solidFill>
                          <a:schemeClr val="bg1"/>
                        </a:solidFill>
                        <a:latin typeface="Arial Nova" panose="020B0504020202020204" pitchFamily="34" charset="0"/>
                      </a:endParaRPr>
                    </a:p>
                  </a:txBody>
                  <a:tcPr vert="vert270" anchor="ctr">
                    <a:lnL w="12700" cap="flat" cmpd="sng" algn="ctr">
                      <a:solidFill>
                        <a:srgbClr val="879FA9"/>
                      </a:solidFill>
                      <a:prstDash val="solid"/>
                      <a:round/>
                      <a:headEnd type="none" w="med" len="med"/>
                      <a:tailEnd type="none" w="med" len="med"/>
                    </a:lnL>
                    <a:lnR w="12700" cap="flat" cmpd="sng" algn="ctr">
                      <a:solidFill>
                        <a:srgbClr val="879FA9"/>
                      </a:solidFill>
                      <a:prstDash val="solid"/>
                      <a:round/>
                      <a:headEnd type="none" w="med" len="med"/>
                      <a:tailEnd type="none" w="med" len="med"/>
                    </a:lnR>
                    <a:lnT w="12700" cap="flat" cmpd="sng" algn="ctr">
                      <a:solidFill>
                        <a:srgbClr val="879FA9"/>
                      </a:solidFill>
                      <a:prstDash val="solid"/>
                      <a:round/>
                      <a:headEnd type="none" w="med" len="med"/>
                      <a:tailEnd type="none" w="med" len="med"/>
                    </a:lnT>
                    <a:lnB w="12700" cap="flat" cmpd="sng" algn="ctr">
                      <a:solidFill>
                        <a:srgbClr val="879FA9"/>
                      </a:solidFill>
                      <a:prstDash val="solid"/>
                      <a:round/>
                      <a:headEnd type="none" w="med" len="med"/>
                      <a:tailEnd type="none" w="med" len="med"/>
                    </a:lnB>
                    <a:solidFill>
                      <a:srgbClr val="03037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srgbClr val="03037B"/>
                        </a:solidFill>
                        <a:effectLst/>
                        <a:uLnTx/>
                        <a:uFillTx/>
                        <a:latin typeface="Arial Nova Light" panose="020B0304020202020204" pitchFamily="34" charset="0"/>
                        <a:ea typeface="+mn-ea"/>
                        <a:cs typeface="+mn-cs"/>
                      </a:endParaRPr>
                    </a:p>
                  </a:txBody>
                  <a:tcPr marT="0" marB="0" anchor="ctr">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lumMod val="95000"/>
                      </a:schemeClr>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algn="ctr"/>
                      <a:endParaRPr lang="en-US" sz="1000" b="0" dirty="0">
                        <a:latin typeface="Arial Nova Light" panose="020B0304020202020204" pitchFamily="34" charset="0"/>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Nova Light" panose="020B0304020202020204" pitchFamily="34" charset="0"/>
                        <a:ea typeface="+mn-ea"/>
                        <a:cs typeface="+mn-cs"/>
                      </a:endParaRPr>
                    </a:p>
                  </a:txBody>
                  <a:tcPr marL="0" marR="0" marT="18288" marB="0">
                    <a:lnL w="9525" cap="flat" cmpd="sng" algn="ctr">
                      <a:solidFill>
                        <a:srgbClr val="B8C6CC"/>
                      </a:solidFill>
                      <a:prstDash val="solid"/>
                      <a:round/>
                      <a:headEnd type="none" w="med" len="med"/>
                      <a:tailEnd type="none" w="med" len="med"/>
                    </a:lnL>
                    <a:lnR w="9525" cap="flat" cmpd="sng" algn="ctr">
                      <a:solidFill>
                        <a:srgbClr val="B8C6CC"/>
                      </a:solidFill>
                      <a:prstDash val="solid"/>
                      <a:round/>
                      <a:headEnd type="none" w="med" len="med"/>
                      <a:tailEnd type="none" w="med" len="med"/>
                    </a:lnR>
                    <a:lnT w="9525" cap="flat" cmpd="sng" algn="ctr">
                      <a:solidFill>
                        <a:srgbClr val="B8C6CC"/>
                      </a:solidFill>
                      <a:prstDash val="solid"/>
                      <a:round/>
                      <a:headEnd type="none" w="med" len="med"/>
                      <a:tailEnd type="none" w="med" len="med"/>
                    </a:lnT>
                    <a:lnB w="9525" cap="flat" cmpd="sng" algn="ctr">
                      <a:solidFill>
                        <a:srgbClr val="B8C6CC"/>
                      </a:solidFill>
                      <a:prstDash val="solid"/>
                      <a:round/>
                      <a:headEnd type="none" w="med" len="med"/>
                      <a:tailEnd type="none" w="med" len="med"/>
                    </a:lnB>
                    <a:solidFill>
                      <a:schemeClr val="bg1"/>
                    </a:solidFill>
                  </a:tcPr>
                </a:tc>
                <a:extLst>
                  <a:ext uri="{0D108BD9-81ED-4DB2-BD59-A6C34878D82A}">
                    <a16:rowId xmlns:a16="http://schemas.microsoft.com/office/drawing/2014/main" val="3552298384"/>
                  </a:ext>
                </a:extLst>
              </a:tr>
            </a:tbl>
          </a:graphicData>
        </a:graphic>
      </p:graphicFrame>
      <p:sp>
        <p:nvSpPr>
          <p:cNvPr id="9" name="TextBox 8">
            <a:extLst>
              <a:ext uri="{FF2B5EF4-FFF2-40B4-BE49-F238E27FC236}">
                <a16:creationId xmlns:a16="http://schemas.microsoft.com/office/drawing/2014/main" id="{E09A96E6-D8CA-4F47-A145-1BB83E6258DF}"/>
              </a:ext>
            </a:extLst>
          </p:cNvPr>
          <p:cNvSpPr txBox="1"/>
          <p:nvPr/>
        </p:nvSpPr>
        <p:spPr>
          <a:xfrm>
            <a:off x="411442" y="1105978"/>
            <a:ext cx="3358452" cy="646331"/>
          </a:xfrm>
          <a:prstGeom prst="rect">
            <a:avLst/>
          </a:prstGeom>
          <a:noFill/>
        </p:spPr>
        <p:txBody>
          <a:bodyPr wrap="square" rtlCol="0">
            <a:spAutoFit/>
          </a:bodyPr>
          <a:lstStyle/>
          <a:p>
            <a:pPr algn="ctr"/>
            <a:r>
              <a:rPr lang="en-US" sz="1200" b="1" spc="200" dirty="0">
                <a:solidFill>
                  <a:srgbClr val="03037B"/>
                </a:solidFill>
                <a:latin typeface="Arial Nova" panose="020B0504020202020204" pitchFamily="34" charset="0"/>
              </a:rPr>
              <a:t>EQUIPMENT</a:t>
            </a:r>
          </a:p>
          <a:p>
            <a:pPr algn="ctr"/>
            <a:r>
              <a:rPr lang="en-US" sz="1200" b="1" spc="200" dirty="0">
                <a:solidFill>
                  <a:srgbClr val="03037B"/>
                </a:solidFill>
                <a:latin typeface="Arial Nova" panose="020B0504020202020204" pitchFamily="34" charset="0"/>
              </a:rPr>
              <a:t>REQUIREMENTS</a:t>
            </a:r>
          </a:p>
          <a:p>
            <a:pPr algn="ctr"/>
            <a:r>
              <a:rPr lang="en-US" sz="1200" b="1" spc="200" dirty="0">
                <a:solidFill>
                  <a:srgbClr val="03037B"/>
                </a:solidFill>
                <a:latin typeface="Arial Nova" panose="020B0504020202020204" pitchFamily="34" charset="0"/>
              </a:rPr>
              <a:t>LEGEND</a:t>
            </a:r>
          </a:p>
        </p:txBody>
      </p:sp>
      <p:sp>
        <p:nvSpPr>
          <p:cNvPr id="14" name="TextBox 13">
            <a:extLst>
              <a:ext uri="{FF2B5EF4-FFF2-40B4-BE49-F238E27FC236}">
                <a16:creationId xmlns:a16="http://schemas.microsoft.com/office/drawing/2014/main" id="{7F9B7FC2-86A4-4602-9194-2F5AC917DC33}"/>
              </a:ext>
            </a:extLst>
          </p:cNvPr>
          <p:cNvSpPr txBox="1"/>
          <p:nvPr/>
        </p:nvSpPr>
        <p:spPr>
          <a:xfrm>
            <a:off x="1047674" y="1892073"/>
            <a:ext cx="2567055" cy="646331"/>
          </a:xfrm>
          <a:prstGeom prst="rect">
            <a:avLst/>
          </a:prstGeom>
          <a:noFill/>
        </p:spPr>
        <p:txBody>
          <a:bodyPr wrap="square" rtlCol="0">
            <a:spAutoFit/>
          </a:bodyPr>
          <a:lstStyle/>
          <a:p>
            <a:r>
              <a:rPr lang="en-US" sz="1200" dirty="0">
                <a:solidFill>
                  <a:srgbClr val="03037B"/>
                </a:solidFill>
                <a:latin typeface="Arial Nova Light" panose="020B0304020202020204" pitchFamily="34" charset="0"/>
              </a:rPr>
              <a:t>PPE </a:t>
            </a:r>
            <a:r>
              <a:rPr lang="en-US" sz="1200" b="1" dirty="0">
                <a:solidFill>
                  <a:srgbClr val="03037B"/>
                </a:solidFill>
                <a:latin typeface="Arial Nova" panose="020B0504020202020204" pitchFamily="34" charset="0"/>
              </a:rPr>
              <a:t>REQUIRED</a:t>
            </a:r>
          </a:p>
          <a:p>
            <a:r>
              <a:rPr lang="en-US" sz="1200" dirty="0">
                <a:solidFill>
                  <a:srgbClr val="03037B"/>
                </a:solidFill>
                <a:latin typeface="Arial Nova Light" panose="020B0304020202020204" pitchFamily="34" charset="0"/>
              </a:rPr>
              <a:t>PPE </a:t>
            </a:r>
            <a:r>
              <a:rPr lang="en-US" sz="1200" b="1" dirty="0">
                <a:solidFill>
                  <a:srgbClr val="03037B"/>
                </a:solidFill>
                <a:latin typeface="Arial Nova" panose="020B0504020202020204" pitchFamily="34" charset="0"/>
              </a:rPr>
              <a:t>RECOMMENDED</a:t>
            </a:r>
          </a:p>
          <a:p>
            <a:r>
              <a:rPr lang="en-US" sz="1200" dirty="0">
                <a:solidFill>
                  <a:srgbClr val="03037B"/>
                </a:solidFill>
                <a:latin typeface="Arial Nova Light" panose="020B0304020202020204" pitchFamily="34" charset="0"/>
              </a:rPr>
              <a:t>Not Required or Recommended</a:t>
            </a:r>
          </a:p>
        </p:txBody>
      </p:sp>
      <p:cxnSp>
        <p:nvCxnSpPr>
          <p:cNvPr id="8" name="Straight Connector 7">
            <a:extLst>
              <a:ext uri="{FF2B5EF4-FFF2-40B4-BE49-F238E27FC236}">
                <a16:creationId xmlns:a16="http://schemas.microsoft.com/office/drawing/2014/main" id="{FC3C0D63-4616-42FE-8EE2-EBB156FFF2D0}"/>
              </a:ext>
            </a:extLst>
          </p:cNvPr>
          <p:cNvCxnSpPr>
            <a:cxnSpLocks/>
          </p:cNvCxnSpPr>
          <p:nvPr/>
        </p:nvCxnSpPr>
        <p:spPr>
          <a:xfrm>
            <a:off x="420624" y="486718"/>
            <a:ext cx="8293608" cy="0"/>
          </a:xfrm>
          <a:prstGeom prst="line">
            <a:avLst/>
          </a:prstGeom>
          <a:ln w="9525">
            <a:solidFill>
              <a:srgbClr val="03037B"/>
            </a:solidFill>
          </a:ln>
        </p:spPr>
        <p:style>
          <a:lnRef idx="1">
            <a:schemeClr val="accent1"/>
          </a:lnRef>
          <a:fillRef idx="0">
            <a:schemeClr val="accent1"/>
          </a:fillRef>
          <a:effectRef idx="0">
            <a:schemeClr val="accent1"/>
          </a:effectRef>
          <a:fontRef idx="minor">
            <a:schemeClr val="tx1"/>
          </a:fontRef>
        </p:style>
      </p:cxnSp>
      <p:pic>
        <p:nvPicPr>
          <p:cNvPr id="37" name="Picture 36">
            <a:extLst>
              <a:ext uri="{FF2B5EF4-FFF2-40B4-BE49-F238E27FC236}">
                <a16:creationId xmlns:a16="http://schemas.microsoft.com/office/drawing/2014/main" id="{0DF99EE5-5D6B-4D2E-BF8A-95824FE01381}"/>
              </a:ext>
            </a:extLst>
          </p:cNvPr>
          <p:cNvPicPr>
            <a:picLocks noChangeAspect="1"/>
          </p:cNvPicPr>
          <p:nvPr/>
        </p:nvPicPr>
        <p:blipFill rotWithShape="1">
          <a:blip r:embed="rId2">
            <a:extLst>
              <a:ext uri="{28A0092B-C50C-407E-A947-70E740481C1C}">
                <a14:useLocalDpi xmlns:a14="http://schemas.microsoft.com/office/drawing/2010/main" val="0"/>
              </a:ext>
            </a:extLst>
          </a:blip>
          <a:srcRect t="12862"/>
          <a:stretch/>
        </p:blipFill>
        <p:spPr>
          <a:xfrm>
            <a:off x="4087438" y="6394142"/>
            <a:ext cx="969122" cy="361167"/>
          </a:xfrm>
          <a:prstGeom prst="rect">
            <a:avLst/>
          </a:prstGeom>
        </p:spPr>
      </p:pic>
      <p:pic>
        <p:nvPicPr>
          <p:cNvPr id="5" name="Graphic 4" descr="Badge Tick1 with solid fill">
            <a:extLst>
              <a:ext uri="{FF2B5EF4-FFF2-40B4-BE49-F238E27FC236}">
                <a16:creationId xmlns:a16="http://schemas.microsoft.com/office/drawing/2014/main" id="{DDA61625-F5B2-4169-8D44-865802D6C4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23138" y="3223071"/>
            <a:ext cx="182880" cy="182880"/>
          </a:xfrm>
          <a:prstGeom prst="rect">
            <a:avLst/>
          </a:prstGeom>
        </p:spPr>
      </p:pic>
      <p:pic>
        <p:nvPicPr>
          <p:cNvPr id="38" name="Graphic 37" descr="Badge Tick1 with solid fill">
            <a:extLst>
              <a:ext uri="{FF2B5EF4-FFF2-40B4-BE49-F238E27FC236}">
                <a16:creationId xmlns:a16="http://schemas.microsoft.com/office/drawing/2014/main" id="{F6E4F2D9-D425-44B5-8114-BF17FBAA1B2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4214" y="3002821"/>
            <a:ext cx="182880" cy="182880"/>
          </a:xfrm>
          <a:prstGeom prst="rect">
            <a:avLst/>
          </a:prstGeom>
        </p:spPr>
      </p:pic>
      <p:pic>
        <p:nvPicPr>
          <p:cNvPr id="39" name="Graphic 38" descr="Badge Tick1 with solid fill">
            <a:extLst>
              <a:ext uri="{FF2B5EF4-FFF2-40B4-BE49-F238E27FC236}">
                <a16:creationId xmlns:a16="http://schemas.microsoft.com/office/drawing/2014/main" id="{E8C0DDFC-42F9-47AB-AAC1-CCC16D6EAD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3138" y="3880547"/>
            <a:ext cx="182880" cy="182880"/>
          </a:xfrm>
          <a:prstGeom prst="rect">
            <a:avLst/>
          </a:prstGeom>
        </p:spPr>
      </p:pic>
      <p:pic>
        <p:nvPicPr>
          <p:cNvPr id="40" name="Graphic 39" descr="Badge Tick1 with solid fill">
            <a:extLst>
              <a:ext uri="{FF2B5EF4-FFF2-40B4-BE49-F238E27FC236}">
                <a16:creationId xmlns:a16="http://schemas.microsoft.com/office/drawing/2014/main" id="{F3609D04-F99B-495E-8CF0-02D1105AB2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24909" y="4098238"/>
            <a:ext cx="182880" cy="182880"/>
          </a:xfrm>
          <a:prstGeom prst="rect">
            <a:avLst/>
          </a:prstGeom>
        </p:spPr>
      </p:pic>
      <p:pic>
        <p:nvPicPr>
          <p:cNvPr id="41" name="Graphic 40" descr="Badge Tick1 with solid fill">
            <a:extLst>
              <a:ext uri="{FF2B5EF4-FFF2-40B4-BE49-F238E27FC236}">
                <a16:creationId xmlns:a16="http://schemas.microsoft.com/office/drawing/2014/main" id="{904F8333-4574-40D0-8F55-329F986C73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21391" y="4753316"/>
            <a:ext cx="182880" cy="182880"/>
          </a:xfrm>
          <a:prstGeom prst="rect">
            <a:avLst/>
          </a:prstGeom>
        </p:spPr>
      </p:pic>
      <p:pic>
        <p:nvPicPr>
          <p:cNvPr id="42" name="Graphic 41" descr="Badge Tick1 with solid fill">
            <a:extLst>
              <a:ext uri="{FF2B5EF4-FFF2-40B4-BE49-F238E27FC236}">
                <a16:creationId xmlns:a16="http://schemas.microsoft.com/office/drawing/2014/main" id="{B741EF9E-0185-41FF-94D2-2B3D82EA84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3138" y="3441856"/>
            <a:ext cx="182880" cy="182880"/>
          </a:xfrm>
          <a:prstGeom prst="rect">
            <a:avLst/>
          </a:prstGeom>
        </p:spPr>
      </p:pic>
      <p:pic>
        <p:nvPicPr>
          <p:cNvPr id="43" name="Graphic 42" descr="Badge Tick1 with solid fill">
            <a:extLst>
              <a:ext uri="{FF2B5EF4-FFF2-40B4-BE49-F238E27FC236}">
                <a16:creationId xmlns:a16="http://schemas.microsoft.com/office/drawing/2014/main" id="{1ABAA6B5-BF03-4424-9598-586D5EB40C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1391" y="4536683"/>
            <a:ext cx="182880" cy="182880"/>
          </a:xfrm>
          <a:prstGeom prst="rect">
            <a:avLst/>
          </a:prstGeom>
        </p:spPr>
      </p:pic>
      <p:pic>
        <p:nvPicPr>
          <p:cNvPr id="44" name="Graphic 43" descr="Badge Tick1 with solid fill">
            <a:extLst>
              <a:ext uri="{FF2B5EF4-FFF2-40B4-BE49-F238E27FC236}">
                <a16:creationId xmlns:a16="http://schemas.microsoft.com/office/drawing/2014/main" id="{10C1D01F-36FB-48E7-8949-4C16ED5C97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973827" y="4321092"/>
            <a:ext cx="182880" cy="182880"/>
          </a:xfrm>
          <a:prstGeom prst="rect">
            <a:avLst/>
          </a:prstGeom>
        </p:spPr>
      </p:pic>
      <p:pic>
        <p:nvPicPr>
          <p:cNvPr id="45" name="Graphic 44" descr="Badge Tick1 with solid fill">
            <a:extLst>
              <a:ext uri="{FF2B5EF4-FFF2-40B4-BE49-F238E27FC236}">
                <a16:creationId xmlns:a16="http://schemas.microsoft.com/office/drawing/2014/main" id="{4B5CEC02-0AB1-4707-9CD6-CC7C2767B6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73827" y="4097007"/>
            <a:ext cx="182880" cy="182880"/>
          </a:xfrm>
          <a:prstGeom prst="rect">
            <a:avLst/>
          </a:prstGeom>
        </p:spPr>
      </p:pic>
      <p:pic>
        <p:nvPicPr>
          <p:cNvPr id="46" name="Graphic 45" descr="Badge Tick1 with solid fill">
            <a:extLst>
              <a:ext uri="{FF2B5EF4-FFF2-40B4-BE49-F238E27FC236}">
                <a16:creationId xmlns:a16="http://schemas.microsoft.com/office/drawing/2014/main" id="{CCAAFFD1-DB46-4C5F-8DAD-7CB74E4687E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23166" y="4536683"/>
            <a:ext cx="182880" cy="182880"/>
          </a:xfrm>
          <a:prstGeom prst="rect">
            <a:avLst/>
          </a:prstGeom>
        </p:spPr>
      </p:pic>
      <p:pic>
        <p:nvPicPr>
          <p:cNvPr id="47" name="Graphic 46" descr="Badge Tick1 with solid fill">
            <a:extLst>
              <a:ext uri="{FF2B5EF4-FFF2-40B4-BE49-F238E27FC236}">
                <a16:creationId xmlns:a16="http://schemas.microsoft.com/office/drawing/2014/main" id="{35C4FD91-8526-471A-9410-A6D7A65D6B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74625" y="3880547"/>
            <a:ext cx="182880" cy="182880"/>
          </a:xfrm>
          <a:prstGeom prst="rect">
            <a:avLst/>
          </a:prstGeom>
        </p:spPr>
      </p:pic>
      <p:pic>
        <p:nvPicPr>
          <p:cNvPr id="48" name="Graphic 47" descr="Badge Tick1 with solid fill">
            <a:extLst>
              <a:ext uri="{FF2B5EF4-FFF2-40B4-BE49-F238E27FC236}">
                <a16:creationId xmlns:a16="http://schemas.microsoft.com/office/drawing/2014/main" id="{C7244BE7-2EBA-4255-8DA0-12E4F0EAF7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74625" y="2997531"/>
            <a:ext cx="182880" cy="182880"/>
          </a:xfrm>
          <a:prstGeom prst="rect">
            <a:avLst/>
          </a:prstGeom>
        </p:spPr>
      </p:pic>
      <p:pic>
        <p:nvPicPr>
          <p:cNvPr id="60" name="Graphic 59" descr="Badge Tick1 with solid fill">
            <a:extLst>
              <a:ext uri="{FF2B5EF4-FFF2-40B4-BE49-F238E27FC236}">
                <a16:creationId xmlns:a16="http://schemas.microsoft.com/office/drawing/2014/main" id="{F76CD378-70F0-4B3D-848F-1D7AD6145D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3880547"/>
            <a:ext cx="182880" cy="182880"/>
          </a:xfrm>
          <a:prstGeom prst="rect">
            <a:avLst/>
          </a:prstGeom>
        </p:spPr>
      </p:pic>
      <p:pic>
        <p:nvPicPr>
          <p:cNvPr id="61" name="Graphic 60" descr="Badge Tick1 with solid fill">
            <a:extLst>
              <a:ext uri="{FF2B5EF4-FFF2-40B4-BE49-F238E27FC236}">
                <a16:creationId xmlns:a16="http://schemas.microsoft.com/office/drawing/2014/main" id="{5323242C-612A-440B-AE73-147478A5C2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4098238"/>
            <a:ext cx="182880" cy="182880"/>
          </a:xfrm>
          <a:prstGeom prst="rect">
            <a:avLst/>
          </a:prstGeom>
        </p:spPr>
      </p:pic>
      <p:sp>
        <p:nvSpPr>
          <p:cNvPr id="6" name="TextBox 5">
            <a:extLst>
              <a:ext uri="{FF2B5EF4-FFF2-40B4-BE49-F238E27FC236}">
                <a16:creationId xmlns:a16="http://schemas.microsoft.com/office/drawing/2014/main" id="{B03E863E-9EFF-4CB2-AEC8-DC01D119BCD0}"/>
              </a:ext>
            </a:extLst>
          </p:cNvPr>
          <p:cNvSpPr txBox="1"/>
          <p:nvPr/>
        </p:nvSpPr>
        <p:spPr>
          <a:xfrm>
            <a:off x="2718601" y="321932"/>
            <a:ext cx="3706797" cy="338554"/>
          </a:xfrm>
          <a:prstGeom prst="rect">
            <a:avLst/>
          </a:prstGeom>
          <a:solidFill>
            <a:schemeClr val="bg1"/>
          </a:solidFill>
        </p:spPr>
        <p:txBody>
          <a:bodyPr wrap="square" rtlCol="0">
            <a:spAutoFit/>
          </a:bodyPr>
          <a:lstStyle/>
          <a:p>
            <a:pPr algn="dist"/>
            <a:r>
              <a:rPr lang="en-US" sz="1600" b="1" dirty="0">
                <a:solidFill>
                  <a:srgbClr val="03037B"/>
                </a:solidFill>
                <a:latin typeface="Arial Nova" panose="020B0504020202020204" pitchFamily="34" charset="0"/>
              </a:rPr>
              <a:t>SAMPLE PPE MATRIX</a:t>
            </a:r>
          </a:p>
        </p:txBody>
      </p:sp>
      <p:pic>
        <p:nvPicPr>
          <p:cNvPr id="65" name="Graphic 64" descr="Badge Tick1 with solid fill">
            <a:extLst>
              <a:ext uri="{FF2B5EF4-FFF2-40B4-BE49-F238E27FC236}">
                <a16:creationId xmlns:a16="http://schemas.microsoft.com/office/drawing/2014/main" id="{ADE24644-0E36-4BCF-9929-8162E412D5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7832" y="1945946"/>
            <a:ext cx="182880" cy="182880"/>
          </a:xfrm>
          <a:prstGeom prst="rect">
            <a:avLst/>
          </a:prstGeom>
        </p:spPr>
      </p:pic>
      <p:pic>
        <p:nvPicPr>
          <p:cNvPr id="66" name="Graphic 65" descr="Badge Tick1 with solid fill">
            <a:extLst>
              <a:ext uri="{FF2B5EF4-FFF2-40B4-BE49-F238E27FC236}">
                <a16:creationId xmlns:a16="http://schemas.microsoft.com/office/drawing/2014/main" id="{63736B0A-E1ED-461F-A4C2-A7EDAF71E79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7832" y="2123798"/>
            <a:ext cx="182880" cy="182880"/>
          </a:xfrm>
          <a:prstGeom prst="rect">
            <a:avLst/>
          </a:prstGeom>
        </p:spPr>
      </p:pic>
      <p:cxnSp>
        <p:nvCxnSpPr>
          <p:cNvPr id="13" name="Straight Connector 12">
            <a:extLst>
              <a:ext uri="{FF2B5EF4-FFF2-40B4-BE49-F238E27FC236}">
                <a16:creationId xmlns:a16="http://schemas.microsoft.com/office/drawing/2014/main" id="{C6700F95-F3CE-46F2-974B-54F4C6389DE1}"/>
              </a:ext>
            </a:extLst>
          </p:cNvPr>
          <p:cNvCxnSpPr/>
          <p:nvPr/>
        </p:nvCxnSpPr>
        <p:spPr>
          <a:xfrm>
            <a:off x="664644" y="1807413"/>
            <a:ext cx="2834640" cy="0"/>
          </a:xfrm>
          <a:prstGeom prst="line">
            <a:avLst/>
          </a:prstGeom>
          <a:ln w="9525">
            <a:solidFill>
              <a:srgbClr val="03037B"/>
            </a:solidFill>
          </a:ln>
        </p:spPr>
        <p:style>
          <a:lnRef idx="1">
            <a:schemeClr val="accent1"/>
          </a:lnRef>
          <a:fillRef idx="0">
            <a:schemeClr val="accent1"/>
          </a:fillRef>
          <a:effectRef idx="0">
            <a:schemeClr val="accent1"/>
          </a:effectRef>
          <a:fontRef idx="minor">
            <a:schemeClr val="tx1"/>
          </a:fontRef>
        </p:style>
      </p:cxnSp>
      <p:pic>
        <p:nvPicPr>
          <p:cNvPr id="68" name="Graphic 67" descr="Badge Tick1 with solid fill">
            <a:extLst>
              <a:ext uri="{FF2B5EF4-FFF2-40B4-BE49-F238E27FC236}">
                <a16:creationId xmlns:a16="http://schemas.microsoft.com/office/drawing/2014/main" id="{66D175FA-9ACD-406F-AA43-82BD17C3E1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2999232"/>
            <a:ext cx="182880" cy="182880"/>
          </a:xfrm>
          <a:prstGeom prst="rect">
            <a:avLst/>
          </a:prstGeom>
        </p:spPr>
      </p:pic>
      <p:pic>
        <p:nvPicPr>
          <p:cNvPr id="69" name="Graphic 68" descr="Badge Tick1 with solid fill">
            <a:extLst>
              <a:ext uri="{FF2B5EF4-FFF2-40B4-BE49-F238E27FC236}">
                <a16:creationId xmlns:a16="http://schemas.microsoft.com/office/drawing/2014/main" id="{2943AFA2-BB3F-4884-AEB0-DEBA2BEA0D0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74351" y="3441856"/>
            <a:ext cx="182880" cy="182880"/>
          </a:xfrm>
          <a:prstGeom prst="rect">
            <a:avLst/>
          </a:prstGeom>
        </p:spPr>
      </p:pic>
      <p:pic>
        <p:nvPicPr>
          <p:cNvPr id="70" name="Graphic 69" descr="Badge Tick1 with solid fill">
            <a:extLst>
              <a:ext uri="{FF2B5EF4-FFF2-40B4-BE49-F238E27FC236}">
                <a16:creationId xmlns:a16="http://schemas.microsoft.com/office/drawing/2014/main" id="{595C69B8-E92D-426A-9C07-A6CE21E549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3223071"/>
            <a:ext cx="182880" cy="182880"/>
          </a:xfrm>
          <a:prstGeom prst="rect">
            <a:avLst/>
          </a:prstGeom>
        </p:spPr>
      </p:pic>
      <p:pic>
        <p:nvPicPr>
          <p:cNvPr id="71" name="Graphic 70" descr="Badge Tick1 with solid fill">
            <a:extLst>
              <a:ext uri="{FF2B5EF4-FFF2-40B4-BE49-F238E27FC236}">
                <a16:creationId xmlns:a16="http://schemas.microsoft.com/office/drawing/2014/main" id="{6C8572E0-14B6-4687-84E7-2AB77C981B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4321092"/>
            <a:ext cx="182880" cy="182880"/>
          </a:xfrm>
          <a:prstGeom prst="rect">
            <a:avLst/>
          </a:prstGeom>
        </p:spPr>
      </p:pic>
      <p:pic>
        <p:nvPicPr>
          <p:cNvPr id="72" name="Graphic 71" descr="Badge Tick1 with solid fill">
            <a:extLst>
              <a:ext uri="{FF2B5EF4-FFF2-40B4-BE49-F238E27FC236}">
                <a16:creationId xmlns:a16="http://schemas.microsoft.com/office/drawing/2014/main" id="{9FBA4267-6336-4AB2-A215-CFC38223ACF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24488" y="3218185"/>
            <a:ext cx="182880" cy="182880"/>
          </a:xfrm>
          <a:prstGeom prst="rect">
            <a:avLst/>
          </a:prstGeom>
        </p:spPr>
      </p:pic>
      <p:pic>
        <p:nvPicPr>
          <p:cNvPr id="73" name="Graphic 72" descr="Badge Tick1 with solid fill">
            <a:extLst>
              <a:ext uri="{FF2B5EF4-FFF2-40B4-BE49-F238E27FC236}">
                <a16:creationId xmlns:a16="http://schemas.microsoft.com/office/drawing/2014/main" id="{E1D6FC5C-05EC-434C-BFE9-867BADEB88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24488" y="2997531"/>
            <a:ext cx="182880" cy="182880"/>
          </a:xfrm>
          <a:prstGeom prst="rect">
            <a:avLst/>
          </a:prstGeom>
        </p:spPr>
      </p:pic>
      <p:pic>
        <p:nvPicPr>
          <p:cNvPr id="74" name="Graphic 73" descr="Badge Tick1 with solid fill">
            <a:extLst>
              <a:ext uri="{FF2B5EF4-FFF2-40B4-BE49-F238E27FC236}">
                <a16:creationId xmlns:a16="http://schemas.microsoft.com/office/drawing/2014/main" id="{873D5E0C-5673-4C88-BF21-E39F6C1E5C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21639" y="4536683"/>
            <a:ext cx="182880" cy="182880"/>
          </a:xfrm>
          <a:prstGeom prst="rect">
            <a:avLst/>
          </a:prstGeom>
        </p:spPr>
      </p:pic>
      <p:pic>
        <p:nvPicPr>
          <p:cNvPr id="75" name="Graphic 74" descr="Badge Tick1 with solid fill">
            <a:extLst>
              <a:ext uri="{FF2B5EF4-FFF2-40B4-BE49-F238E27FC236}">
                <a16:creationId xmlns:a16="http://schemas.microsoft.com/office/drawing/2014/main" id="{B28AA755-741E-492C-84A1-824189A714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74625" y="3440682"/>
            <a:ext cx="182880" cy="182880"/>
          </a:xfrm>
          <a:prstGeom prst="rect">
            <a:avLst/>
          </a:prstGeom>
        </p:spPr>
      </p:pic>
      <p:pic>
        <p:nvPicPr>
          <p:cNvPr id="76" name="Graphic 75" descr="Badge Tick1 with solid fill">
            <a:extLst>
              <a:ext uri="{FF2B5EF4-FFF2-40B4-BE49-F238E27FC236}">
                <a16:creationId xmlns:a16="http://schemas.microsoft.com/office/drawing/2014/main" id="{13E093BC-CA05-4C17-A205-05E7CDC009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24488" y="4098238"/>
            <a:ext cx="182880" cy="182880"/>
          </a:xfrm>
          <a:prstGeom prst="rect">
            <a:avLst/>
          </a:prstGeom>
        </p:spPr>
      </p:pic>
      <p:pic>
        <p:nvPicPr>
          <p:cNvPr id="77" name="Graphic 76" descr="Badge Tick1 with solid fill">
            <a:extLst>
              <a:ext uri="{FF2B5EF4-FFF2-40B4-BE49-F238E27FC236}">
                <a16:creationId xmlns:a16="http://schemas.microsoft.com/office/drawing/2014/main" id="{0D313ADF-4068-459C-9B53-6231599A6C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4752274"/>
            <a:ext cx="182880" cy="182880"/>
          </a:xfrm>
          <a:prstGeom prst="rect">
            <a:avLst/>
          </a:prstGeom>
        </p:spPr>
      </p:pic>
      <p:pic>
        <p:nvPicPr>
          <p:cNvPr id="78" name="Graphic 77" descr="Badge Tick1 with solid fill">
            <a:extLst>
              <a:ext uri="{FF2B5EF4-FFF2-40B4-BE49-F238E27FC236}">
                <a16:creationId xmlns:a16="http://schemas.microsoft.com/office/drawing/2014/main" id="{F95BB41E-BD0A-427A-9DA2-83F49610FF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74351" y="4536683"/>
            <a:ext cx="182880" cy="182880"/>
          </a:xfrm>
          <a:prstGeom prst="rect">
            <a:avLst/>
          </a:prstGeom>
        </p:spPr>
      </p:pic>
      <p:pic>
        <p:nvPicPr>
          <p:cNvPr id="80" name="Graphic 79" descr="Badge Tick1 with solid fill">
            <a:extLst>
              <a:ext uri="{FF2B5EF4-FFF2-40B4-BE49-F238E27FC236}">
                <a16:creationId xmlns:a16="http://schemas.microsoft.com/office/drawing/2014/main" id="{5F8CE212-FF32-4850-BE9C-1A7AB2FB83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24762" y="2997531"/>
            <a:ext cx="182880" cy="182880"/>
          </a:xfrm>
          <a:prstGeom prst="rect">
            <a:avLst/>
          </a:prstGeom>
        </p:spPr>
      </p:pic>
      <p:pic>
        <p:nvPicPr>
          <p:cNvPr id="81" name="Graphic 80" descr="Badge Tick1 with solid fill">
            <a:extLst>
              <a:ext uri="{FF2B5EF4-FFF2-40B4-BE49-F238E27FC236}">
                <a16:creationId xmlns:a16="http://schemas.microsoft.com/office/drawing/2014/main" id="{4B60ACC7-E3D9-4799-8DF0-168E38D25F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24762" y="3223071"/>
            <a:ext cx="182880" cy="182880"/>
          </a:xfrm>
          <a:prstGeom prst="rect">
            <a:avLst/>
          </a:prstGeom>
        </p:spPr>
      </p:pic>
      <p:pic>
        <p:nvPicPr>
          <p:cNvPr id="82" name="Graphic 81" descr="Badge Tick1 with solid fill">
            <a:extLst>
              <a:ext uri="{FF2B5EF4-FFF2-40B4-BE49-F238E27FC236}">
                <a16:creationId xmlns:a16="http://schemas.microsoft.com/office/drawing/2014/main" id="{92F7897D-EF97-47D5-A026-1F12185C445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21639" y="4321092"/>
            <a:ext cx="182880" cy="182880"/>
          </a:xfrm>
          <a:prstGeom prst="rect">
            <a:avLst/>
          </a:prstGeom>
        </p:spPr>
      </p:pic>
      <p:pic>
        <p:nvPicPr>
          <p:cNvPr id="83" name="Graphic 82" descr="Badge Tick1 with solid fill">
            <a:extLst>
              <a:ext uri="{FF2B5EF4-FFF2-40B4-BE49-F238E27FC236}">
                <a16:creationId xmlns:a16="http://schemas.microsoft.com/office/drawing/2014/main" id="{21ADCE1A-D960-4C40-9DF7-EF4A3F906B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74625" y="3215869"/>
            <a:ext cx="182880" cy="182880"/>
          </a:xfrm>
          <a:prstGeom prst="rect">
            <a:avLst/>
          </a:prstGeom>
        </p:spPr>
      </p:pic>
      <p:sp>
        <p:nvSpPr>
          <p:cNvPr id="2" name="TextBox 1">
            <a:extLst>
              <a:ext uri="{FF2B5EF4-FFF2-40B4-BE49-F238E27FC236}">
                <a16:creationId xmlns:a16="http://schemas.microsoft.com/office/drawing/2014/main" id="{226D3358-9BE3-4B30-97CB-409C367A15E6}"/>
              </a:ext>
            </a:extLst>
          </p:cNvPr>
          <p:cNvSpPr txBox="1"/>
          <p:nvPr/>
        </p:nvSpPr>
        <p:spPr>
          <a:xfrm>
            <a:off x="826255" y="2253634"/>
            <a:ext cx="384402" cy="246221"/>
          </a:xfrm>
          <a:prstGeom prst="rect">
            <a:avLst/>
          </a:prstGeom>
          <a:noFill/>
        </p:spPr>
        <p:txBody>
          <a:bodyPr wrap="square" rtlCol="0">
            <a:spAutoFit/>
          </a:bodyPr>
          <a:lstStyle/>
          <a:p>
            <a:r>
              <a:rPr lang="en-US" sz="1000" dirty="0">
                <a:latin typeface="Arial Nova Light" panose="020B0304020202020204" pitchFamily="34" charset="0"/>
              </a:rPr>
              <a:t>—</a:t>
            </a:r>
          </a:p>
        </p:txBody>
      </p:sp>
      <p:sp>
        <p:nvSpPr>
          <p:cNvPr id="56" name="Frame 55">
            <a:extLst>
              <a:ext uri="{FF2B5EF4-FFF2-40B4-BE49-F238E27FC236}">
                <a16:creationId xmlns:a16="http://schemas.microsoft.com/office/drawing/2014/main" id="{4EE08E3A-E2AC-4EF3-B44C-AC4B84CFFB25}"/>
              </a:ext>
            </a:extLst>
          </p:cNvPr>
          <p:cNvSpPr/>
          <p:nvPr/>
        </p:nvSpPr>
        <p:spPr>
          <a:xfrm>
            <a:off x="0" y="2"/>
            <a:ext cx="9144000" cy="6857999"/>
          </a:xfrm>
          <a:prstGeom prst="frame">
            <a:avLst>
              <a:gd name="adj1" fmla="val 1253"/>
            </a:avLst>
          </a:prstGeom>
          <a:solidFill>
            <a:srgbClr val="0303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9" name="Graphic 48" descr="Badge Tick1 with solid fill">
            <a:extLst>
              <a:ext uri="{FF2B5EF4-FFF2-40B4-BE49-F238E27FC236}">
                <a16:creationId xmlns:a16="http://schemas.microsoft.com/office/drawing/2014/main" id="{DCE3A8EA-A73B-96A5-4C87-4B21483BFC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972880" y="4755516"/>
            <a:ext cx="182880" cy="182880"/>
          </a:xfrm>
          <a:prstGeom prst="rect">
            <a:avLst/>
          </a:prstGeom>
        </p:spPr>
      </p:pic>
      <p:pic>
        <p:nvPicPr>
          <p:cNvPr id="50" name="Graphic 49" descr="Badge Tick1 with solid fill">
            <a:extLst>
              <a:ext uri="{FF2B5EF4-FFF2-40B4-BE49-F238E27FC236}">
                <a16:creationId xmlns:a16="http://schemas.microsoft.com/office/drawing/2014/main" id="{899245A6-D4A6-F661-9721-59759A4997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23166" y="4097007"/>
            <a:ext cx="182880" cy="182880"/>
          </a:xfrm>
          <a:prstGeom prst="rect">
            <a:avLst/>
          </a:prstGeom>
        </p:spPr>
      </p:pic>
      <p:pic>
        <p:nvPicPr>
          <p:cNvPr id="51" name="Graphic 50" descr="Badge Tick1 with solid fill">
            <a:extLst>
              <a:ext uri="{FF2B5EF4-FFF2-40B4-BE49-F238E27FC236}">
                <a16:creationId xmlns:a16="http://schemas.microsoft.com/office/drawing/2014/main" id="{C5124B2E-150F-F0D3-B1B4-3C6F260B13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72505" y="4097007"/>
            <a:ext cx="182880" cy="182880"/>
          </a:xfrm>
          <a:prstGeom prst="rect">
            <a:avLst/>
          </a:prstGeom>
        </p:spPr>
      </p:pic>
      <p:pic>
        <p:nvPicPr>
          <p:cNvPr id="52" name="Graphic 51" descr="Badge Tick1 with solid fill">
            <a:extLst>
              <a:ext uri="{FF2B5EF4-FFF2-40B4-BE49-F238E27FC236}">
                <a16:creationId xmlns:a16="http://schemas.microsoft.com/office/drawing/2014/main" id="{062F6D46-FE47-ADF6-722E-17F79827129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72505" y="4536683"/>
            <a:ext cx="182880" cy="182880"/>
          </a:xfrm>
          <a:prstGeom prst="rect">
            <a:avLst/>
          </a:prstGeom>
        </p:spPr>
      </p:pic>
      <p:pic>
        <p:nvPicPr>
          <p:cNvPr id="53" name="Graphic 52" descr="Badge Tick1 with solid fill">
            <a:extLst>
              <a:ext uri="{FF2B5EF4-FFF2-40B4-BE49-F238E27FC236}">
                <a16:creationId xmlns:a16="http://schemas.microsoft.com/office/drawing/2014/main" id="{5EDC514F-4F5D-24B6-2630-05DDA70E17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20660" y="2999006"/>
            <a:ext cx="182880" cy="182880"/>
          </a:xfrm>
          <a:prstGeom prst="rect">
            <a:avLst/>
          </a:prstGeom>
        </p:spPr>
      </p:pic>
      <p:pic>
        <p:nvPicPr>
          <p:cNvPr id="54" name="Graphic 53" descr="Badge Tick1 with solid fill">
            <a:extLst>
              <a:ext uri="{FF2B5EF4-FFF2-40B4-BE49-F238E27FC236}">
                <a16:creationId xmlns:a16="http://schemas.microsoft.com/office/drawing/2014/main" id="{6E4B7887-2890-26E7-55BC-556D738476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20660" y="4097007"/>
            <a:ext cx="182880" cy="182880"/>
          </a:xfrm>
          <a:prstGeom prst="rect">
            <a:avLst/>
          </a:prstGeom>
        </p:spPr>
      </p:pic>
      <p:pic>
        <p:nvPicPr>
          <p:cNvPr id="55" name="Graphic 54" descr="Badge Tick1 with solid fill">
            <a:extLst>
              <a:ext uri="{FF2B5EF4-FFF2-40B4-BE49-F238E27FC236}">
                <a16:creationId xmlns:a16="http://schemas.microsoft.com/office/drawing/2014/main" id="{3864AEE5-4EBD-BBB2-E6A0-CCFCF77A93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20660" y="4537354"/>
            <a:ext cx="182880" cy="182880"/>
          </a:xfrm>
          <a:prstGeom prst="rect">
            <a:avLst/>
          </a:prstGeom>
        </p:spPr>
      </p:pic>
      <p:pic>
        <p:nvPicPr>
          <p:cNvPr id="58" name="Graphic 57" descr="Badge Tick1 with solid fill">
            <a:extLst>
              <a:ext uri="{FF2B5EF4-FFF2-40B4-BE49-F238E27FC236}">
                <a16:creationId xmlns:a16="http://schemas.microsoft.com/office/drawing/2014/main" id="{79985839-26C9-F288-04B8-DFCF1FA81C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20660" y="4752274"/>
            <a:ext cx="182880" cy="182880"/>
          </a:xfrm>
          <a:prstGeom prst="rect">
            <a:avLst/>
          </a:prstGeom>
        </p:spPr>
      </p:pic>
      <p:pic>
        <p:nvPicPr>
          <p:cNvPr id="59" name="Graphic 58" descr="Badge Tick1 with solid fill">
            <a:extLst>
              <a:ext uri="{FF2B5EF4-FFF2-40B4-BE49-F238E27FC236}">
                <a16:creationId xmlns:a16="http://schemas.microsoft.com/office/drawing/2014/main" id="{C99F7F4D-F0ED-9EEB-6031-50E3E5589E5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16970" y="4096244"/>
            <a:ext cx="182880" cy="182880"/>
          </a:xfrm>
          <a:prstGeom prst="rect">
            <a:avLst/>
          </a:prstGeom>
        </p:spPr>
      </p:pic>
      <p:pic>
        <p:nvPicPr>
          <p:cNvPr id="62" name="Graphic 61" descr="Badge Tick1 with solid fill">
            <a:extLst>
              <a:ext uri="{FF2B5EF4-FFF2-40B4-BE49-F238E27FC236}">
                <a16:creationId xmlns:a16="http://schemas.microsoft.com/office/drawing/2014/main" id="{1990191E-2BAD-9428-EC01-CB47758342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68815" y="4097007"/>
            <a:ext cx="182880" cy="182880"/>
          </a:xfrm>
          <a:prstGeom prst="rect">
            <a:avLst/>
          </a:prstGeom>
        </p:spPr>
      </p:pic>
      <p:pic>
        <p:nvPicPr>
          <p:cNvPr id="63" name="Graphic 62" descr="Badge Tick1 with solid fill">
            <a:extLst>
              <a:ext uri="{FF2B5EF4-FFF2-40B4-BE49-F238E27FC236}">
                <a16:creationId xmlns:a16="http://schemas.microsoft.com/office/drawing/2014/main" id="{640D507B-53BE-D810-A221-20CAF75442D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67948" y="4536683"/>
            <a:ext cx="182880" cy="182880"/>
          </a:xfrm>
          <a:prstGeom prst="rect">
            <a:avLst/>
          </a:prstGeom>
        </p:spPr>
      </p:pic>
    </p:spTree>
    <p:extLst>
      <p:ext uri="{BB962C8B-B14F-4D97-AF65-F5344CB8AC3E}">
        <p14:creationId xmlns:p14="http://schemas.microsoft.com/office/powerpoint/2010/main" val="11462157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700" row="9">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0A4F7E8-6E6E-44F2-932A-3D9D37D4121E}">
  <we:reference id="wa104380645" version="1.0.0.0" store="en-US" storeType="OMEX"/>
  <we:alternateReferences>
    <we:reference id="wa104380645" version="1.0.0.0" store="WA104380645"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62923</TotalTime>
  <Words>190</Words>
  <Application>Microsoft Office PowerPoint</Application>
  <PresentationFormat>On-screen Show (4:3)</PresentationFormat>
  <Paragraphs>70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Arial Nova Light</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Lube</dc:creator>
  <cp:lastModifiedBy>Steve Lube</cp:lastModifiedBy>
  <cp:revision>619</cp:revision>
  <cp:lastPrinted>2022-05-13T13:26:03Z</cp:lastPrinted>
  <dcterms:created xsi:type="dcterms:W3CDTF">2019-02-13T13:08:21Z</dcterms:created>
  <dcterms:modified xsi:type="dcterms:W3CDTF">2022-06-06T14:01:22Z</dcterms:modified>
</cp:coreProperties>
</file>