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0" r:id="rId2"/>
    <p:sldId id="261" r:id="rId3"/>
  </p:sldIdLst>
  <p:sldSz cx="6858000" cy="9144000" type="screen4x3"/>
  <p:notesSz cx="7077075" cy="9369425"/>
  <p:defaultTextStyle>
    <a:defPPr>
      <a:defRPr lang="en-US"/>
    </a:defPPr>
    <a:lvl1pPr marL="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37B"/>
    <a:srgbClr val="E9EDEF"/>
    <a:srgbClr val="B4C1C8"/>
    <a:srgbClr val="D3DBDF"/>
    <a:srgbClr val="9CADB6"/>
    <a:srgbClr val="617989"/>
    <a:srgbClr val="54C7FC"/>
    <a:srgbClr val="69D8FF"/>
    <a:srgbClr val="CED1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203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DC7FD-EF91-440B-8908-611455A1531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2675" y="1171575"/>
            <a:ext cx="2371725" cy="3162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8500"/>
            <a:ext cx="5661025" cy="36893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5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95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1529B-5F32-4E74-AD69-CBD5D587F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1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6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8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5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5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0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5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4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5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7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79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35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8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9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7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D97DA-064F-4BAF-9865-8D4C6C7FC75E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E9DCD-0AFF-4B6D-976C-91246D40A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1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369DEB-B36E-82FC-6ACF-36A21952A64B}"/>
              </a:ext>
            </a:extLst>
          </p:cNvPr>
          <p:cNvCxnSpPr/>
          <p:nvPr/>
        </p:nvCxnSpPr>
        <p:spPr>
          <a:xfrm>
            <a:off x="365760" y="594095"/>
            <a:ext cx="6126480" cy="0"/>
          </a:xfrm>
          <a:prstGeom prst="line">
            <a:avLst/>
          </a:prstGeom>
          <a:ln w="12700">
            <a:solidFill>
              <a:srgbClr val="030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ame 5">
            <a:extLst>
              <a:ext uri="{FF2B5EF4-FFF2-40B4-BE49-F238E27FC236}">
                <a16:creationId xmlns:a16="http://schemas.microsoft.com/office/drawing/2014/main" id="{37CD2A71-8545-462C-8C4C-15940D120D8A}"/>
              </a:ext>
            </a:extLst>
          </p:cNvPr>
          <p:cNvSpPr/>
          <p:nvPr/>
        </p:nvSpPr>
        <p:spPr>
          <a:xfrm>
            <a:off x="0" y="1"/>
            <a:ext cx="6858000" cy="9144000"/>
          </a:xfrm>
          <a:prstGeom prst="frame">
            <a:avLst>
              <a:gd name="adj1" fmla="val 1253"/>
            </a:avLst>
          </a:prstGeom>
          <a:solidFill>
            <a:srgbClr val="0303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412530-EF91-E8BA-630A-6E3B378E078A}"/>
              </a:ext>
            </a:extLst>
          </p:cNvPr>
          <p:cNvSpPr txBox="1"/>
          <p:nvPr/>
        </p:nvSpPr>
        <p:spPr>
          <a:xfrm>
            <a:off x="2390793" y="320040"/>
            <a:ext cx="206572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1600" b="1" dirty="0">
                <a:solidFill>
                  <a:srgbClr val="03037B"/>
                </a:solidFill>
                <a:latin typeface="Arial Nova" panose="020B0504020202020204" pitchFamily="34" charset="0"/>
              </a:rPr>
              <a:t>MECHANICAL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6A34C74-BE1C-23A6-5973-FF5B2CA827C6}"/>
              </a:ext>
            </a:extLst>
          </p:cNvPr>
          <p:cNvSpPr txBox="1"/>
          <p:nvPr/>
        </p:nvSpPr>
        <p:spPr>
          <a:xfrm>
            <a:off x="1077630" y="576072"/>
            <a:ext cx="469205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1600" b="1" dirty="0">
                <a:solidFill>
                  <a:srgbClr val="03037B"/>
                </a:solidFill>
                <a:latin typeface="Arial Nova" panose="020B0504020202020204" pitchFamily="34" charset="0"/>
              </a:rPr>
              <a:t>DAILY JOB SAFETY BRIEFING FORM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FEBA7EAA-93E2-8EFE-678A-6087E442DF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62"/>
          <a:stretch/>
        </p:blipFill>
        <p:spPr>
          <a:xfrm>
            <a:off x="2939095" y="8643376"/>
            <a:ext cx="969122" cy="361167"/>
          </a:xfrm>
          <a:prstGeom prst="rect">
            <a:avLst/>
          </a:prstGeom>
        </p:spPr>
      </p:pic>
      <p:graphicFrame>
        <p:nvGraphicFramePr>
          <p:cNvPr id="31" name="Table 10">
            <a:extLst>
              <a:ext uri="{FF2B5EF4-FFF2-40B4-BE49-F238E27FC236}">
                <a16:creationId xmlns:a16="http://schemas.microsoft.com/office/drawing/2014/main" id="{2464C2F1-CC6B-683E-4F7D-33B44022B6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89512"/>
              </p:ext>
            </p:extLst>
          </p:nvPr>
        </p:nvGraphicFramePr>
        <p:xfrm>
          <a:off x="365760" y="1028375"/>
          <a:ext cx="6126480" cy="86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425504020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4257919499"/>
                    </a:ext>
                  </a:extLst>
                </a:gridCol>
                <a:gridCol w="3931920">
                  <a:extLst>
                    <a:ext uri="{9D8B030D-6E8A-4147-A177-3AD203B41FA5}">
                      <a16:colId xmlns:a16="http://schemas.microsoft.com/office/drawing/2014/main" val="1454172241"/>
                    </a:ext>
                  </a:extLst>
                </a:gridCol>
              </a:tblGrid>
              <a:tr h="210312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spc="200" baseline="0" dirty="0">
                          <a:solidFill>
                            <a:schemeClr val="bg1"/>
                          </a:solidFill>
                          <a:latin typeface="Arial Nova" panose="020B0504020202020204" pitchFamily="34" charset="0"/>
                        </a:rPr>
                        <a:t>CALENDAR PARTICULARS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latin typeface="Arial Nova Light" panose="020B03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303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03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03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03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728681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Date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Time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Location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10173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8451279"/>
                  </a:ext>
                </a:extLst>
              </a:tr>
            </a:tbl>
          </a:graphicData>
        </a:graphic>
      </p:graphicFrame>
      <p:graphicFrame>
        <p:nvGraphicFramePr>
          <p:cNvPr id="33" name="Table 10">
            <a:extLst>
              <a:ext uri="{FF2B5EF4-FFF2-40B4-BE49-F238E27FC236}">
                <a16:creationId xmlns:a16="http://schemas.microsoft.com/office/drawing/2014/main" id="{450D12F4-4D80-8E0D-7634-39EE95393E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436102"/>
              </p:ext>
            </p:extLst>
          </p:nvPr>
        </p:nvGraphicFramePr>
        <p:xfrm>
          <a:off x="365760" y="1896366"/>
          <a:ext cx="6126480" cy="6693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4255040201"/>
                    </a:ext>
                  </a:extLst>
                </a:gridCol>
                <a:gridCol w="3931920">
                  <a:extLst>
                    <a:ext uri="{9D8B030D-6E8A-4147-A177-3AD203B41FA5}">
                      <a16:colId xmlns:a16="http://schemas.microsoft.com/office/drawing/2014/main" val="1454172241"/>
                    </a:ext>
                  </a:extLst>
                </a:gridCol>
              </a:tblGrid>
              <a:tr h="21031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spc="200" baseline="0" dirty="0">
                          <a:solidFill>
                            <a:schemeClr val="bg1"/>
                          </a:solidFill>
                          <a:latin typeface="Arial Nova" panose="020B0504020202020204" pitchFamily="34" charset="0"/>
                        </a:rPr>
                        <a:t>BRIEFING ATTENDEES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latin typeface="Arial Nova Light" panose="020B03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03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03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03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728681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Name (printed)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Signature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10173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8451279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7122585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4520846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343197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4965279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5657139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2607029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3172704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5160508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9998946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398580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2373246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7103915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B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927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117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807722-FE10-4A1A-0DE0-476C41257767}"/>
              </a:ext>
            </a:extLst>
          </p:cNvPr>
          <p:cNvCxnSpPr/>
          <p:nvPr/>
        </p:nvCxnSpPr>
        <p:spPr>
          <a:xfrm>
            <a:off x="365760" y="594095"/>
            <a:ext cx="6126480" cy="0"/>
          </a:xfrm>
          <a:prstGeom prst="line">
            <a:avLst/>
          </a:prstGeom>
          <a:ln w="12700">
            <a:solidFill>
              <a:srgbClr val="030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ame 5">
            <a:extLst>
              <a:ext uri="{FF2B5EF4-FFF2-40B4-BE49-F238E27FC236}">
                <a16:creationId xmlns:a16="http://schemas.microsoft.com/office/drawing/2014/main" id="{37CD2A71-8545-462C-8C4C-15940D120D8A}"/>
              </a:ext>
            </a:extLst>
          </p:cNvPr>
          <p:cNvSpPr/>
          <p:nvPr/>
        </p:nvSpPr>
        <p:spPr>
          <a:xfrm>
            <a:off x="0" y="1"/>
            <a:ext cx="6858000" cy="9144000"/>
          </a:xfrm>
          <a:prstGeom prst="frame">
            <a:avLst>
              <a:gd name="adj1" fmla="val 1253"/>
            </a:avLst>
          </a:prstGeom>
          <a:solidFill>
            <a:srgbClr val="0303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412530-EF91-E8BA-630A-6E3B378E078A}"/>
              </a:ext>
            </a:extLst>
          </p:cNvPr>
          <p:cNvSpPr txBox="1"/>
          <p:nvPr/>
        </p:nvSpPr>
        <p:spPr>
          <a:xfrm>
            <a:off x="2390793" y="320040"/>
            <a:ext cx="206572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1600" b="1" dirty="0">
                <a:solidFill>
                  <a:srgbClr val="03037B"/>
                </a:solidFill>
                <a:latin typeface="Arial Nova" panose="020B0504020202020204" pitchFamily="34" charset="0"/>
              </a:rPr>
              <a:t>MECHANICAL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6A34C74-BE1C-23A6-5973-FF5B2CA827C6}"/>
              </a:ext>
            </a:extLst>
          </p:cNvPr>
          <p:cNvSpPr txBox="1"/>
          <p:nvPr/>
        </p:nvSpPr>
        <p:spPr>
          <a:xfrm>
            <a:off x="1077630" y="576072"/>
            <a:ext cx="469205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1600" b="1" dirty="0">
                <a:solidFill>
                  <a:srgbClr val="03037B"/>
                </a:solidFill>
                <a:latin typeface="Arial Nova" panose="020B0504020202020204" pitchFamily="34" charset="0"/>
              </a:rPr>
              <a:t>DAILY JOB SAFETY BRIEFING FORM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FEBA7EAA-93E2-8EFE-678A-6087E442DF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62"/>
          <a:stretch/>
        </p:blipFill>
        <p:spPr>
          <a:xfrm>
            <a:off x="2939095" y="8643376"/>
            <a:ext cx="969122" cy="361167"/>
          </a:xfrm>
          <a:prstGeom prst="rect">
            <a:avLst/>
          </a:prstGeom>
        </p:spPr>
      </p:pic>
      <p:graphicFrame>
        <p:nvGraphicFramePr>
          <p:cNvPr id="30" name="Table 10">
            <a:extLst>
              <a:ext uri="{FF2B5EF4-FFF2-40B4-BE49-F238E27FC236}">
                <a16:creationId xmlns:a16="http://schemas.microsoft.com/office/drawing/2014/main" id="{FED00D77-EFC2-EDA2-52E5-28A477AE43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908096"/>
              </p:ext>
            </p:extLst>
          </p:nvPr>
        </p:nvGraphicFramePr>
        <p:xfrm>
          <a:off x="365760" y="1033272"/>
          <a:ext cx="6126480" cy="7141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4255040201"/>
                    </a:ext>
                  </a:extLst>
                </a:gridCol>
                <a:gridCol w="3931920">
                  <a:extLst>
                    <a:ext uri="{9D8B030D-6E8A-4147-A177-3AD203B41FA5}">
                      <a16:colId xmlns:a16="http://schemas.microsoft.com/office/drawing/2014/main" val="1454172241"/>
                    </a:ext>
                  </a:extLst>
                </a:gridCol>
              </a:tblGrid>
              <a:tr h="21031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spc="200" baseline="0" dirty="0">
                          <a:solidFill>
                            <a:schemeClr val="bg1"/>
                          </a:solidFill>
                          <a:latin typeface="Arial Nova" panose="020B0504020202020204" pitchFamily="34" charset="0"/>
                        </a:rPr>
                        <a:t>SAFETY BRIEFING DETAILS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79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>
                        <a:latin typeface="Arial Nova Light" panose="020B03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303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03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03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03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728681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Item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03037B"/>
                          </a:solidFill>
                          <a:latin typeface="Arial Nova" panose="020B0504020202020204" pitchFamily="34" charset="0"/>
                        </a:rPr>
                        <a:t>Description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10173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Safety rule of day/week or safety topic of the day 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8451279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Job task to be performed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920285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Safety hazards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2999488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Environmental hazards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2121748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PPE required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4476140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Equipment and tools required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5956027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LO/TO and blocking pining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4730541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Fall protection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6382224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Cutting / Welding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4712604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Blue flag / track protection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539465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3037B"/>
                          </a:solidFill>
                          <a:latin typeface="Arial Nova Light" panose="020B0304020202020204" pitchFamily="34" charset="0"/>
                        </a:rPr>
                        <a:t>On-track or in-shop switching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2957162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9418353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9916695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654907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  <a:latin typeface="Arial Nova Light" panose="020B0304020202020204" pitchFamily="34" charset="0"/>
                        </a:rPr>
                        <a:t>EMERGENCY CONTACT INFORMATION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037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3037B"/>
                        </a:solidFill>
                        <a:latin typeface="Arial Nova Light" panose="020B0304020202020204" pitchFamily="34" charset="0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8C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743419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E1A814C-1B6C-38AC-A60F-A520372FBB22}"/>
              </a:ext>
            </a:extLst>
          </p:cNvPr>
          <p:cNvSpPr txBox="1"/>
          <p:nvPr/>
        </p:nvSpPr>
        <p:spPr>
          <a:xfrm>
            <a:off x="1387154" y="8181711"/>
            <a:ext cx="4073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3037B"/>
                </a:solidFill>
                <a:latin typeface="Arial Nova Light" panose="020B0304020202020204" pitchFamily="34" charset="0"/>
              </a:rPr>
              <a:t>Was the Job Safety Briefing effectively communicated and understood by all attendees?  Indicate Yes/No: __________</a:t>
            </a:r>
          </a:p>
        </p:txBody>
      </p:sp>
    </p:spTree>
    <p:extLst>
      <p:ext uri="{BB962C8B-B14F-4D97-AF65-F5344CB8AC3E}">
        <p14:creationId xmlns:p14="http://schemas.microsoft.com/office/powerpoint/2010/main" val="122191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6874</TotalTime>
  <Words>98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Nova</vt:lpstr>
      <vt:lpstr>Arial Nova Light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Lube</dc:creator>
  <cp:lastModifiedBy>Steve Lube</cp:lastModifiedBy>
  <cp:revision>17</cp:revision>
  <cp:lastPrinted>2022-02-09T11:41:08Z</cp:lastPrinted>
  <dcterms:created xsi:type="dcterms:W3CDTF">2022-02-08T15:21:54Z</dcterms:created>
  <dcterms:modified xsi:type="dcterms:W3CDTF">2022-06-06T13:58:42Z</dcterms:modified>
</cp:coreProperties>
</file>