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60" r:id="rId2"/>
    <p:sldId id="261" r:id="rId3"/>
  </p:sldIdLst>
  <p:sldSz cx="6858000" cy="9144000" type="screen4x3"/>
  <p:notesSz cx="7077075" cy="9369425"/>
  <p:defaultTextStyle>
    <a:defPPr>
      <a:defRPr lang="en-US"/>
    </a:defPPr>
    <a:lvl1pPr marL="0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6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3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0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86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33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79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26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72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037B"/>
    <a:srgbClr val="E9EDEF"/>
    <a:srgbClr val="B4C1C8"/>
    <a:srgbClr val="D3DBDF"/>
    <a:srgbClr val="9CADB6"/>
    <a:srgbClr val="617989"/>
    <a:srgbClr val="54C7FC"/>
    <a:srgbClr val="69D8FF"/>
    <a:srgbClr val="CED1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203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ADC7FD-EF91-440B-8908-611455A1531A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2675" y="1171575"/>
            <a:ext cx="2371725" cy="3162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508500"/>
            <a:ext cx="5661025" cy="36893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952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89952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E1529B-5F32-4E74-AD69-CBD5D587F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11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6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3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0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86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33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79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26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72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5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8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660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081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8" y="486835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9" y="486835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705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255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279654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34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756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486837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241552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241552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279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63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535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1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285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1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395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486837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D97DA-064F-4BAF-9865-8D4C6C7FC75E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115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B369DEB-B36E-82FC-6ACF-36A21952A64B}"/>
              </a:ext>
            </a:extLst>
          </p:cNvPr>
          <p:cNvCxnSpPr/>
          <p:nvPr/>
        </p:nvCxnSpPr>
        <p:spPr>
          <a:xfrm>
            <a:off x="365760" y="594095"/>
            <a:ext cx="6126480" cy="0"/>
          </a:xfrm>
          <a:prstGeom prst="line">
            <a:avLst/>
          </a:prstGeom>
          <a:ln w="12700">
            <a:solidFill>
              <a:srgbClr val="030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rame 5">
            <a:extLst>
              <a:ext uri="{FF2B5EF4-FFF2-40B4-BE49-F238E27FC236}">
                <a16:creationId xmlns:a16="http://schemas.microsoft.com/office/drawing/2014/main" id="{37CD2A71-8545-462C-8C4C-15940D120D8A}"/>
              </a:ext>
            </a:extLst>
          </p:cNvPr>
          <p:cNvSpPr/>
          <p:nvPr/>
        </p:nvSpPr>
        <p:spPr>
          <a:xfrm>
            <a:off x="0" y="1"/>
            <a:ext cx="6858000" cy="9144000"/>
          </a:xfrm>
          <a:prstGeom prst="frame">
            <a:avLst>
              <a:gd name="adj1" fmla="val 1253"/>
            </a:avLst>
          </a:prstGeom>
          <a:solidFill>
            <a:srgbClr val="0303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1412530-EF91-E8BA-630A-6E3B378E078A}"/>
              </a:ext>
            </a:extLst>
          </p:cNvPr>
          <p:cNvSpPr txBox="1"/>
          <p:nvPr/>
        </p:nvSpPr>
        <p:spPr>
          <a:xfrm>
            <a:off x="2390793" y="320040"/>
            <a:ext cx="2065724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dist"/>
            <a:r>
              <a:rPr lang="en-US" sz="1600" b="1" dirty="0">
                <a:solidFill>
                  <a:srgbClr val="03037B"/>
                </a:solidFill>
                <a:latin typeface="Arial Nova" panose="020B0504020202020204" pitchFamily="34" charset="0"/>
              </a:rPr>
              <a:t>MECHANICAL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6A34C74-BE1C-23A6-5973-FF5B2CA827C6}"/>
              </a:ext>
            </a:extLst>
          </p:cNvPr>
          <p:cNvSpPr txBox="1"/>
          <p:nvPr/>
        </p:nvSpPr>
        <p:spPr>
          <a:xfrm>
            <a:off x="1077630" y="576072"/>
            <a:ext cx="469205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dist"/>
            <a:r>
              <a:rPr lang="en-US" sz="1600" b="1" dirty="0">
                <a:solidFill>
                  <a:srgbClr val="03037B"/>
                </a:solidFill>
                <a:latin typeface="Arial Nova" panose="020B0504020202020204" pitchFamily="34" charset="0"/>
              </a:rPr>
              <a:t>DAILY JOB SAFETY BRIEFING FORM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FEBA7EAA-93E2-8EFE-678A-6087E442DF8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62"/>
          <a:stretch/>
        </p:blipFill>
        <p:spPr>
          <a:xfrm>
            <a:off x="2939095" y="8643376"/>
            <a:ext cx="969122" cy="361167"/>
          </a:xfrm>
          <a:prstGeom prst="rect">
            <a:avLst/>
          </a:prstGeom>
        </p:spPr>
      </p:pic>
      <p:graphicFrame>
        <p:nvGraphicFramePr>
          <p:cNvPr id="31" name="Table 10">
            <a:extLst>
              <a:ext uri="{FF2B5EF4-FFF2-40B4-BE49-F238E27FC236}">
                <a16:creationId xmlns:a16="http://schemas.microsoft.com/office/drawing/2014/main" id="{2464C2F1-CC6B-683E-4F7D-33B44022B6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389512"/>
              </p:ext>
            </p:extLst>
          </p:nvPr>
        </p:nvGraphicFramePr>
        <p:xfrm>
          <a:off x="365760" y="1028375"/>
          <a:ext cx="6126480" cy="86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7280">
                  <a:extLst>
                    <a:ext uri="{9D8B030D-6E8A-4147-A177-3AD203B41FA5}">
                      <a16:colId xmlns:a16="http://schemas.microsoft.com/office/drawing/2014/main" val="4255040201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4257919499"/>
                    </a:ext>
                  </a:extLst>
                </a:gridCol>
                <a:gridCol w="3931920">
                  <a:extLst>
                    <a:ext uri="{9D8B030D-6E8A-4147-A177-3AD203B41FA5}">
                      <a16:colId xmlns:a16="http://schemas.microsoft.com/office/drawing/2014/main" val="1454172241"/>
                    </a:ext>
                  </a:extLst>
                </a:gridCol>
              </a:tblGrid>
              <a:tr h="210312"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b="1" spc="200" baseline="0" dirty="0">
                          <a:solidFill>
                            <a:schemeClr val="bg1"/>
                          </a:solidFill>
                          <a:latin typeface="Arial Nova" panose="020B0504020202020204" pitchFamily="34" charset="0"/>
                        </a:rPr>
                        <a:t>CALENDAR PARTICULARS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798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latin typeface="Arial Nova Light" panose="020B03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303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03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03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03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728681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Date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Time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Location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910173"/>
                  </a:ext>
                </a:extLst>
              </a:tr>
              <a:tr h="448056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451279"/>
                  </a:ext>
                </a:extLst>
              </a:tr>
            </a:tbl>
          </a:graphicData>
        </a:graphic>
      </p:graphicFrame>
      <p:graphicFrame>
        <p:nvGraphicFramePr>
          <p:cNvPr id="33" name="Table 10">
            <a:extLst>
              <a:ext uri="{FF2B5EF4-FFF2-40B4-BE49-F238E27FC236}">
                <a16:creationId xmlns:a16="http://schemas.microsoft.com/office/drawing/2014/main" id="{450D12F4-4D80-8E0D-7634-39EE95393E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1436102"/>
              </p:ext>
            </p:extLst>
          </p:nvPr>
        </p:nvGraphicFramePr>
        <p:xfrm>
          <a:off x="365760" y="1896366"/>
          <a:ext cx="6126480" cy="6693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4560">
                  <a:extLst>
                    <a:ext uri="{9D8B030D-6E8A-4147-A177-3AD203B41FA5}">
                      <a16:colId xmlns:a16="http://schemas.microsoft.com/office/drawing/2014/main" val="4255040201"/>
                    </a:ext>
                  </a:extLst>
                </a:gridCol>
                <a:gridCol w="3931920">
                  <a:extLst>
                    <a:ext uri="{9D8B030D-6E8A-4147-A177-3AD203B41FA5}">
                      <a16:colId xmlns:a16="http://schemas.microsoft.com/office/drawing/2014/main" val="1454172241"/>
                    </a:ext>
                  </a:extLst>
                </a:gridCol>
              </a:tblGrid>
              <a:tr h="210312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spc="200" baseline="0" dirty="0">
                          <a:solidFill>
                            <a:schemeClr val="bg1"/>
                          </a:solidFill>
                          <a:latin typeface="Arial Nova" panose="020B0504020202020204" pitchFamily="34" charset="0"/>
                        </a:rPr>
                        <a:t>BRIEFING ATTENDEES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798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latin typeface="Arial Nova Light" panose="020B03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03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03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03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728681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Name (printed)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Signature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910173"/>
                  </a:ext>
                </a:extLst>
              </a:tr>
              <a:tr h="448056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451279"/>
                  </a:ext>
                </a:extLst>
              </a:tr>
              <a:tr h="448056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7122585"/>
                  </a:ext>
                </a:extLst>
              </a:tr>
              <a:tr h="448056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4520846"/>
                  </a:ext>
                </a:extLst>
              </a:tr>
              <a:tr h="448056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6343197"/>
                  </a:ext>
                </a:extLst>
              </a:tr>
              <a:tr h="448056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4965279"/>
                  </a:ext>
                </a:extLst>
              </a:tr>
              <a:tr h="448056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5657139"/>
                  </a:ext>
                </a:extLst>
              </a:tr>
              <a:tr h="448056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2607029"/>
                  </a:ext>
                </a:extLst>
              </a:tr>
              <a:tr h="448056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3172704"/>
                  </a:ext>
                </a:extLst>
              </a:tr>
              <a:tr h="448056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5160508"/>
                  </a:ext>
                </a:extLst>
              </a:tr>
              <a:tr h="448056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9998946"/>
                  </a:ext>
                </a:extLst>
              </a:tr>
              <a:tr h="448056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398580"/>
                  </a:ext>
                </a:extLst>
              </a:tr>
              <a:tr h="448056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2373246"/>
                  </a:ext>
                </a:extLst>
              </a:tr>
              <a:tr h="448056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7103915"/>
                  </a:ext>
                </a:extLst>
              </a:tr>
              <a:tr h="448056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9272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1117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2807722-FE10-4A1A-0DE0-476C41257767}"/>
              </a:ext>
            </a:extLst>
          </p:cNvPr>
          <p:cNvCxnSpPr/>
          <p:nvPr/>
        </p:nvCxnSpPr>
        <p:spPr>
          <a:xfrm>
            <a:off x="365760" y="594095"/>
            <a:ext cx="6126480" cy="0"/>
          </a:xfrm>
          <a:prstGeom prst="line">
            <a:avLst/>
          </a:prstGeom>
          <a:ln w="12700">
            <a:solidFill>
              <a:srgbClr val="030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rame 5">
            <a:extLst>
              <a:ext uri="{FF2B5EF4-FFF2-40B4-BE49-F238E27FC236}">
                <a16:creationId xmlns:a16="http://schemas.microsoft.com/office/drawing/2014/main" id="{37CD2A71-8545-462C-8C4C-15940D120D8A}"/>
              </a:ext>
            </a:extLst>
          </p:cNvPr>
          <p:cNvSpPr/>
          <p:nvPr/>
        </p:nvSpPr>
        <p:spPr>
          <a:xfrm>
            <a:off x="0" y="1"/>
            <a:ext cx="6858000" cy="9144000"/>
          </a:xfrm>
          <a:prstGeom prst="frame">
            <a:avLst>
              <a:gd name="adj1" fmla="val 1253"/>
            </a:avLst>
          </a:prstGeom>
          <a:solidFill>
            <a:srgbClr val="0303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1412530-EF91-E8BA-630A-6E3B378E078A}"/>
              </a:ext>
            </a:extLst>
          </p:cNvPr>
          <p:cNvSpPr txBox="1"/>
          <p:nvPr/>
        </p:nvSpPr>
        <p:spPr>
          <a:xfrm>
            <a:off x="2390793" y="320040"/>
            <a:ext cx="2065724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dist"/>
            <a:r>
              <a:rPr lang="en-US" sz="1600" b="1" dirty="0">
                <a:solidFill>
                  <a:srgbClr val="03037B"/>
                </a:solidFill>
                <a:latin typeface="Arial Nova" panose="020B0504020202020204" pitchFamily="34" charset="0"/>
              </a:rPr>
              <a:t>MECHANICAL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6A34C74-BE1C-23A6-5973-FF5B2CA827C6}"/>
              </a:ext>
            </a:extLst>
          </p:cNvPr>
          <p:cNvSpPr txBox="1"/>
          <p:nvPr/>
        </p:nvSpPr>
        <p:spPr>
          <a:xfrm>
            <a:off x="1077630" y="576072"/>
            <a:ext cx="469205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dist"/>
            <a:r>
              <a:rPr lang="en-US" sz="1600" b="1" dirty="0">
                <a:solidFill>
                  <a:srgbClr val="03037B"/>
                </a:solidFill>
                <a:latin typeface="Arial Nova" panose="020B0504020202020204" pitchFamily="34" charset="0"/>
              </a:rPr>
              <a:t>DAILY JOB SAFETY BRIEFING FORM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FEBA7EAA-93E2-8EFE-678A-6087E442DF8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62"/>
          <a:stretch/>
        </p:blipFill>
        <p:spPr>
          <a:xfrm>
            <a:off x="2939095" y="8643376"/>
            <a:ext cx="969122" cy="361167"/>
          </a:xfrm>
          <a:prstGeom prst="rect">
            <a:avLst/>
          </a:prstGeom>
        </p:spPr>
      </p:pic>
      <p:graphicFrame>
        <p:nvGraphicFramePr>
          <p:cNvPr id="30" name="Table 10">
            <a:extLst>
              <a:ext uri="{FF2B5EF4-FFF2-40B4-BE49-F238E27FC236}">
                <a16:creationId xmlns:a16="http://schemas.microsoft.com/office/drawing/2014/main" id="{FED00D77-EFC2-EDA2-52E5-28A477AE43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5908096"/>
              </p:ext>
            </p:extLst>
          </p:nvPr>
        </p:nvGraphicFramePr>
        <p:xfrm>
          <a:off x="365760" y="1033272"/>
          <a:ext cx="6126480" cy="7141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4560">
                  <a:extLst>
                    <a:ext uri="{9D8B030D-6E8A-4147-A177-3AD203B41FA5}">
                      <a16:colId xmlns:a16="http://schemas.microsoft.com/office/drawing/2014/main" val="4255040201"/>
                    </a:ext>
                  </a:extLst>
                </a:gridCol>
                <a:gridCol w="3931920">
                  <a:extLst>
                    <a:ext uri="{9D8B030D-6E8A-4147-A177-3AD203B41FA5}">
                      <a16:colId xmlns:a16="http://schemas.microsoft.com/office/drawing/2014/main" val="1454172241"/>
                    </a:ext>
                  </a:extLst>
                </a:gridCol>
              </a:tblGrid>
              <a:tr h="210312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spc="200" baseline="0" dirty="0">
                          <a:solidFill>
                            <a:schemeClr val="bg1"/>
                          </a:solidFill>
                          <a:latin typeface="Arial Nova" panose="020B0504020202020204" pitchFamily="34" charset="0"/>
                        </a:rPr>
                        <a:t>SAFETY BRIEFING DETAILS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798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latin typeface="Arial Nova Light" panose="020B03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303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03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03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03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728681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Item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Description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910173"/>
                  </a:ext>
                </a:extLst>
              </a:tr>
              <a:tr h="448056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Safety rule of day/week or safety topic of the day 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451279"/>
                  </a:ext>
                </a:extLst>
              </a:tr>
              <a:tr h="448056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Job task to be performed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1920285"/>
                  </a:ext>
                </a:extLst>
              </a:tr>
              <a:tr h="448056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Safety hazards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2999488"/>
                  </a:ext>
                </a:extLst>
              </a:tr>
              <a:tr h="448056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Environmental hazards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2121748"/>
                  </a:ext>
                </a:extLst>
              </a:tr>
              <a:tr h="448056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PPE required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4476140"/>
                  </a:ext>
                </a:extLst>
              </a:tr>
              <a:tr h="448056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Equipment and tools required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5956027"/>
                  </a:ext>
                </a:extLst>
              </a:tr>
              <a:tr h="448056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LO/TO and blocking pining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4730541"/>
                  </a:ext>
                </a:extLst>
              </a:tr>
              <a:tr h="448056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Fall protection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6382224"/>
                  </a:ext>
                </a:extLst>
              </a:tr>
              <a:tr h="448056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Cutting / Welding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4712604"/>
                  </a:ext>
                </a:extLst>
              </a:tr>
              <a:tr h="448056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Blue flag / track protection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0539465"/>
                  </a:ext>
                </a:extLst>
              </a:tr>
              <a:tr h="448056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On-track or in-shop switching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2957162"/>
                  </a:ext>
                </a:extLst>
              </a:tr>
              <a:tr h="448056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9418353"/>
                  </a:ext>
                </a:extLst>
              </a:tr>
              <a:tr h="448056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9916695"/>
                  </a:ext>
                </a:extLst>
              </a:tr>
              <a:tr h="448056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3654907"/>
                  </a:ext>
                </a:extLst>
              </a:tr>
              <a:tr h="448056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bg1"/>
                          </a:solidFill>
                          <a:latin typeface="Arial Nova Light" panose="020B0304020202020204" pitchFamily="34" charset="0"/>
                        </a:rPr>
                        <a:t>EMERGENCY CONTACT INFORMATION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3037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7434195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0E1A814C-1B6C-38AC-A60F-A520372FBB22}"/>
              </a:ext>
            </a:extLst>
          </p:cNvPr>
          <p:cNvSpPr txBox="1"/>
          <p:nvPr/>
        </p:nvSpPr>
        <p:spPr>
          <a:xfrm>
            <a:off x="1387154" y="8181711"/>
            <a:ext cx="40730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3037B"/>
                </a:solidFill>
                <a:latin typeface="Arial Nova Light" panose="020B0304020202020204" pitchFamily="34" charset="0"/>
              </a:rPr>
              <a:t>Was the Job Safety Briefing effectively communicated and understood by all attendees?  Indicate Yes/No: __________</a:t>
            </a:r>
          </a:p>
        </p:txBody>
      </p:sp>
    </p:spTree>
    <p:extLst>
      <p:ext uri="{BB962C8B-B14F-4D97-AF65-F5344CB8AC3E}">
        <p14:creationId xmlns:p14="http://schemas.microsoft.com/office/powerpoint/2010/main" val="122191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6874</TotalTime>
  <Words>98</Words>
  <Application>Microsoft Office PowerPoint</Application>
  <PresentationFormat>On-screen Show (4:3)</PresentationFormat>
  <Paragraphs>27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Nova</vt:lpstr>
      <vt:lpstr>Arial Nova Light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Lube</dc:creator>
  <cp:lastModifiedBy>Steve Lube</cp:lastModifiedBy>
  <cp:revision>17</cp:revision>
  <cp:lastPrinted>2022-02-09T11:41:08Z</cp:lastPrinted>
  <dcterms:created xsi:type="dcterms:W3CDTF">2022-02-08T15:21:54Z</dcterms:created>
  <dcterms:modified xsi:type="dcterms:W3CDTF">2022-06-06T13:58:42Z</dcterms:modified>
</cp:coreProperties>
</file>