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61" r:id="rId2"/>
    <p:sldId id="262" r:id="rId3"/>
    <p:sldId id="258" r:id="rId4"/>
  </p:sldIdLst>
  <p:sldSz cx="6858000" cy="9144000" type="screen4x3"/>
  <p:notesSz cx="7077075" cy="9369425"/>
  <p:defaultTextStyle>
    <a:defPPr>
      <a:defRPr lang="en-US"/>
    </a:defPPr>
    <a:lvl1pPr marL="0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EF"/>
    <a:srgbClr val="879FA9"/>
    <a:srgbClr val="617989"/>
    <a:srgbClr val="03037B"/>
    <a:srgbClr val="54C7FC"/>
    <a:srgbClr val="95DDFD"/>
    <a:srgbClr val="9CADB6"/>
    <a:srgbClr val="D3DBDF"/>
    <a:srgbClr val="69D8FF"/>
    <a:srgbClr val="CED1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203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ADC7FD-EF91-440B-8908-611455A1531A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2675" y="1171575"/>
            <a:ext cx="2371725" cy="3162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08500"/>
            <a:ext cx="5661025" cy="36893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952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952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1529B-5F32-4E74-AD69-CBD5D587F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1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8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60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81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5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5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705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255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279654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34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56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7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279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63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535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1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85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1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395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486837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D97DA-064F-4BAF-9865-8D4C6C7FC7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15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0">
            <a:extLst>
              <a:ext uri="{FF2B5EF4-FFF2-40B4-BE49-F238E27FC236}">
                <a16:creationId xmlns:a16="http://schemas.microsoft.com/office/drawing/2014/main" id="{412FB579-3527-389D-2D8B-10807FDEA2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248889"/>
              </p:ext>
            </p:extLst>
          </p:nvPr>
        </p:nvGraphicFramePr>
        <p:xfrm>
          <a:off x="366392" y="4543889"/>
          <a:ext cx="6126480" cy="2267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6480">
                  <a:extLst>
                    <a:ext uri="{9D8B030D-6E8A-4147-A177-3AD203B41FA5}">
                      <a16:colId xmlns:a16="http://schemas.microsoft.com/office/drawing/2014/main" val="4255040201"/>
                    </a:ext>
                  </a:extLst>
                </a:gridCol>
              </a:tblGrid>
              <a:tr h="210312">
                <a:tc>
                  <a:txBody>
                    <a:bodyPr/>
                    <a:lstStyle/>
                    <a:p>
                      <a:pPr algn="ctr"/>
                      <a:r>
                        <a:rPr lang="en-US" sz="1200" b="1" spc="200" baseline="0" dirty="0">
                          <a:solidFill>
                            <a:schemeClr val="bg1"/>
                          </a:solidFill>
                          <a:latin typeface="Arial Nova" panose="020B0504020202020204" pitchFamily="34" charset="0"/>
                        </a:rPr>
                        <a:t>TRACK INFORMATION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28681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l"/>
                      <a:r>
                        <a:rPr lang="en-US" sz="1200" b="1" spc="0" baseline="0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Track Type:              </a:t>
                      </a:r>
                      <a:r>
                        <a:rPr lang="en-US" sz="1200" b="0" spc="0" baseline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Controlled             Non-Controlled            </a:t>
                      </a:r>
                      <a:r>
                        <a:rPr lang="en-US" sz="1200" b="1" spc="0" baseline="0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Track Speed: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902026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l"/>
                      <a:r>
                        <a:rPr lang="en-US" sz="1200" b="1" spc="0" baseline="0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Type of</a:t>
                      </a:r>
                    </a:p>
                    <a:p>
                      <a:pPr algn="l"/>
                      <a:r>
                        <a:rPr lang="en-US" sz="1200" b="1" spc="0" baseline="0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Protection: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085467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l"/>
                      <a:r>
                        <a:rPr lang="en-US" sz="1200" b="1" spc="0" baseline="0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Working</a:t>
                      </a:r>
                    </a:p>
                    <a:p>
                      <a:pPr algn="l"/>
                      <a:r>
                        <a:rPr lang="en-US" sz="1200" b="1" spc="0" baseline="0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Limits: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363494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l"/>
                      <a:r>
                        <a:rPr lang="en-US" sz="1200" b="1" spc="0" baseline="0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Inaccessible</a:t>
                      </a:r>
                    </a:p>
                    <a:p>
                      <a:pPr algn="l"/>
                      <a:r>
                        <a:rPr lang="en-US" sz="1200" b="1" spc="0" baseline="0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Track:                           </a:t>
                      </a:r>
                      <a:r>
                        <a:rPr lang="en-US" sz="1200" b="0" spc="0" baseline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From: ____________________ to ____________________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321144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l"/>
                      <a:r>
                        <a:rPr lang="en-US" sz="1200" b="1" spc="0" baseline="0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Track</a:t>
                      </a:r>
                    </a:p>
                    <a:p>
                      <a:pPr algn="l"/>
                      <a:r>
                        <a:rPr lang="en-US" sz="1200" b="1" spc="0" baseline="0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Authority #: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9738713"/>
                  </a:ext>
                </a:extLst>
              </a:tr>
            </a:tbl>
          </a:graphicData>
        </a:graphic>
      </p:graphicFrame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62E7269-C285-D007-C6F0-AFD376AE8E0C}"/>
              </a:ext>
            </a:extLst>
          </p:cNvPr>
          <p:cNvCxnSpPr/>
          <p:nvPr/>
        </p:nvCxnSpPr>
        <p:spPr>
          <a:xfrm>
            <a:off x="365760" y="594095"/>
            <a:ext cx="6126480" cy="0"/>
          </a:xfrm>
          <a:prstGeom prst="line">
            <a:avLst/>
          </a:prstGeom>
          <a:ln w="12700">
            <a:solidFill>
              <a:srgbClr val="030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1F3AE520-2267-A2DC-7B4D-F82B5FDAF490}"/>
              </a:ext>
            </a:extLst>
          </p:cNvPr>
          <p:cNvSpPr txBox="1"/>
          <p:nvPr/>
        </p:nvSpPr>
        <p:spPr>
          <a:xfrm>
            <a:off x="818678" y="320040"/>
            <a:ext cx="5209953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dist"/>
            <a:r>
              <a:rPr lang="en-US" sz="1600" b="1" dirty="0">
                <a:solidFill>
                  <a:srgbClr val="03037B"/>
                </a:solidFill>
                <a:latin typeface="Arial Nova" panose="020B0504020202020204" pitchFamily="34" charset="0"/>
              </a:rPr>
              <a:t>MAINTENANCE OF WAY &amp; SIGNALS</a:t>
            </a:r>
          </a:p>
        </p:txBody>
      </p:sp>
      <p:sp>
        <p:nvSpPr>
          <p:cNvPr id="6" name="Frame 5">
            <a:extLst>
              <a:ext uri="{FF2B5EF4-FFF2-40B4-BE49-F238E27FC236}">
                <a16:creationId xmlns:a16="http://schemas.microsoft.com/office/drawing/2014/main" id="{37CD2A71-8545-462C-8C4C-15940D120D8A}"/>
              </a:ext>
            </a:extLst>
          </p:cNvPr>
          <p:cNvSpPr/>
          <p:nvPr/>
        </p:nvSpPr>
        <p:spPr>
          <a:xfrm>
            <a:off x="0" y="1"/>
            <a:ext cx="6858000" cy="9144000"/>
          </a:xfrm>
          <a:prstGeom prst="frame">
            <a:avLst>
              <a:gd name="adj1" fmla="val 1253"/>
            </a:avLst>
          </a:prstGeom>
          <a:solidFill>
            <a:srgbClr val="0303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FFFFC4E8-D535-FC7F-DE9E-76FC97A5E24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62"/>
          <a:stretch/>
        </p:blipFill>
        <p:spPr>
          <a:xfrm>
            <a:off x="2939095" y="8643376"/>
            <a:ext cx="969122" cy="361167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7BD2AD56-1933-765A-11D1-77C03BAF5E5D}"/>
              </a:ext>
            </a:extLst>
          </p:cNvPr>
          <p:cNvSpPr txBox="1"/>
          <p:nvPr/>
        </p:nvSpPr>
        <p:spPr>
          <a:xfrm>
            <a:off x="1077630" y="576072"/>
            <a:ext cx="469205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dist"/>
            <a:r>
              <a:rPr lang="en-US" sz="1600" b="1" dirty="0">
                <a:solidFill>
                  <a:srgbClr val="03037B"/>
                </a:solidFill>
                <a:latin typeface="Arial Nova" panose="020B0504020202020204" pitchFamily="34" charset="0"/>
              </a:rPr>
              <a:t>DAILY JOB SAFETY BRIEFING FORM</a:t>
            </a:r>
          </a:p>
        </p:txBody>
      </p:sp>
      <p:graphicFrame>
        <p:nvGraphicFramePr>
          <p:cNvPr id="26" name="Table 10">
            <a:extLst>
              <a:ext uri="{FF2B5EF4-FFF2-40B4-BE49-F238E27FC236}">
                <a16:creationId xmlns:a16="http://schemas.microsoft.com/office/drawing/2014/main" id="{4328A477-F14F-41F2-61E2-E68F86FA3C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863732"/>
              </p:ext>
            </p:extLst>
          </p:nvPr>
        </p:nvGraphicFramePr>
        <p:xfrm>
          <a:off x="365760" y="1033272"/>
          <a:ext cx="6126480" cy="3502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4255040201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744390823"/>
                    </a:ext>
                  </a:extLst>
                </a:gridCol>
              </a:tblGrid>
              <a:tr h="21031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spc="200" baseline="0" dirty="0">
                          <a:solidFill>
                            <a:schemeClr val="bg1"/>
                          </a:solidFill>
                          <a:latin typeface="Arial Nova" panose="020B0504020202020204" pitchFamily="34" charset="0"/>
                        </a:rPr>
                        <a:t>ACCOUNTABILITY &amp; SAFETY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28681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Date, Time &amp;</a:t>
                      </a:r>
                    </a:p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Work Location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798178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RWIC / EIC </a:t>
                      </a:r>
                    </a:p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and Phone Number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324653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Rule of the Day</a:t>
                      </a:r>
                    </a:p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or Safety Topic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155715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Hospital, Location</a:t>
                      </a:r>
                    </a:p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&amp; Phone Number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517588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Individual to</a:t>
                      </a:r>
                    </a:p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dial </a:t>
                      </a:r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911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C7F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632143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Individual to</a:t>
                      </a:r>
                    </a:p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perform </a:t>
                      </a:r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CPR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C7F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163494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Individual to</a:t>
                      </a:r>
                    </a:p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meet </a:t>
                      </a:r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Rescue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C7F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066209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Muster</a:t>
                      </a:r>
                    </a:p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location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C7F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6777170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955EBF60-A9C9-425D-0B69-829925B258B5}"/>
              </a:ext>
            </a:extLst>
          </p:cNvPr>
          <p:cNvSpPr/>
          <p:nvPr/>
        </p:nvSpPr>
        <p:spPr>
          <a:xfrm>
            <a:off x="1486363" y="4843507"/>
            <a:ext cx="228600" cy="228600"/>
          </a:xfrm>
          <a:prstGeom prst="rect">
            <a:avLst/>
          </a:prstGeom>
          <a:solidFill>
            <a:srgbClr val="E9EDEF"/>
          </a:solidFill>
          <a:ln>
            <a:solidFill>
              <a:srgbClr val="0303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E2001A8-5728-C5FF-6F76-C202B89A94F1}"/>
              </a:ext>
            </a:extLst>
          </p:cNvPr>
          <p:cNvSpPr/>
          <p:nvPr/>
        </p:nvSpPr>
        <p:spPr>
          <a:xfrm>
            <a:off x="2689038" y="4843507"/>
            <a:ext cx="228600" cy="228600"/>
          </a:xfrm>
          <a:prstGeom prst="rect">
            <a:avLst/>
          </a:prstGeom>
          <a:solidFill>
            <a:srgbClr val="E9EDEF"/>
          </a:solidFill>
          <a:ln>
            <a:solidFill>
              <a:srgbClr val="0303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phic 4" descr="Speaker phone with solid fill">
            <a:extLst>
              <a:ext uri="{FF2B5EF4-FFF2-40B4-BE49-F238E27FC236}">
                <a16:creationId xmlns:a16="http://schemas.microsoft.com/office/drawing/2014/main" id="{579A7FE5-1227-C161-D270-341A5AAE3F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60061" y="2880146"/>
            <a:ext cx="411480" cy="411480"/>
          </a:xfrm>
          <a:prstGeom prst="rect">
            <a:avLst/>
          </a:prstGeom>
        </p:spPr>
      </p:pic>
      <p:pic>
        <p:nvPicPr>
          <p:cNvPr id="8" name="Graphic 7" descr="Cpr with solid fill">
            <a:extLst>
              <a:ext uri="{FF2B5EF4-FFF2-40B4-BE49-F238E27FC236}">
                <a16:creationId xmlns:a16="http://schemas.microsoft.com/office/drawing/2014/main" id="{7725F8E7-B5E4-37B1-1964-3FE642DE551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04078" y="3353914"/>
            <a:ext cx="301752" cy="301752"/>
          </a:xfrm>
          <a:prstGeom prst="rect">
            <a:avLst/>
          </a:prstGeom>
        </p:spPr>
      </p:pic>
      <p:pic>
        <p:nvPicPr>
          <p:cNvPr id="11" name="Graphic 10" descr="Run with solid fill">
            <a:extLst>
              <a:ext uri="{FF2B5EF4-FFF2-40B4-BE49-F238E27FC236}">
                <a16:creationId xmlns:a16="http://schemas.microsoft.com/office/drawing/2014/main" id="{E57073A6-7C59-73AD-76FB-46CDBDB5938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472074" y="3733287"/>
            <a:ext cx="365760" cy="365760"/>
          </a:xfrm>
          <a:prstGeom prst="rect">
            <a:avLst/>
          </a:prstGeom>
        </p:spPr>
      </p:pic>
      <p:pic>
        <p:nvPicPr>
          <p:cNvPr id="4" name="Graphic 3" descr="Marker with solid fill">
            <a:extLst>
              <a:ext uri="{FF2B5EF4-FFF2-40B4-BE49-F238E27FC236}">
                <a16:creationId xmlns:a16="http://schemas.microsoft.com/office/drawing/2014/main" id="{8919C8A7-A8EB-D377-875D-77E77AA5A7B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484449" y="4145057"/>
            <a:ext cx="365761" cy="365761"/>
          </a:xfrm>
          <a:prstGeom prst="rect">
            <a:avLst/>
          </a:prstGeom>
        </p:spPr>
      </p:pic>
      <p:graphicFrame>
        <p:nvGraphicFramePr>
          <p:cNvPr id="19" name="Table 10">
            <a:extLst>
              <a:ext uri="{FF2B5EF4-FFF2-40B4-BE49-F238E27FC236}">
                <a16:creationId xmlns:a16="http://schemas.microsoft.com/office/drawing/2014/main" id="{3503A725-1301-23C6-0298-5CD55F6A4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58438"/>
              </p:ext>
            </p:extLst>
          </p:nvPr>
        </p:nvGraphicFramePr>
        <p:xfrm>
          <a:off x="365760" y="6819139"/>
          <a:ext cx="6126480" cy="1581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7360">
                  <a:extLst>
                    <a:ext uri="{9D8B030D-6E8A-4147-A177-3AD203B41FA5}">
                      <a16:colId xmlns:a16="http://schemas.microsoft.com/office/drawing/2014/main" val="42550402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1397208067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6640625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956627559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1107375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818398567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816102420"/>
                    </a:ext>
                  </a:extLst>
                </a:gridCol>
              </a:tblGrid>
              <a:tr h="210312">
                <a:tc gridSpan="7">
                  <a:txBody>
                    <a:bodyPr/>
                    <a:lstStyle/>
                    <a:p>
                      <a:pPr algn="ctr"/>
                      <a:r>
                        <a:rPr lang="en-US" sz="1200" b="1" spc="200" baseline="0" dirty="0">
                          <a:solidFill>
                            <a:schemeClr val="bg1"/>
                          </a:solidFill>
                          <a:latin typeface="Arial Nova" panose="020B0504020202020204" pitchFamily="34" charset="0"/>
                        </a:rPr>
                        <a:t>TRACK &amp; TIME LIMITS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spc="200" baseline="0" dirty="0">
                        <a:solidFill>
                          <a:schemeClr val="bg1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spc="200" baseline="0" dirty="0">
                        <a:solidFill>
                          <a:schemeClr val="bg1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spc="200" baseline="0" dirty="0">
                        <a:solidFill>
                          <a:schemeClr val="bg1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spc="200" baseline="0" dirty="0">
                        <a:solidFill>
                          <a:schemeClr val="bg1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spc="200" baseline="0" dirty="0">
                        <a:solidFill>
                          <a:schemeClr val="bg1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spc="200" baseline="0" dirty="0">
                        <a:solidFill>
                          <a:schemeClr val="bg1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911728"/>
                  </a:ext>
                </a:extLst>
              </a:tr>
              <a:tr h="91440">
                <a:tc rowSpan="2"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Event Type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Track Limits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60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65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Time Limits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260920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 sz="8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Start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to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End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Start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to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End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65343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Track #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to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9643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Adj. Track Protection?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to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6701590"/>
                  </a:ext>
                </a:extLst>
              </a:tr>
            </a:tbl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4860B410-8537-1D22-D1BF-76CE73DCFCAB}"/>
              </a:ext>
            </a:extLst>
          </p:cNvPr>
          <p:cNvSpPr/>
          <p:nvPr/>
        </p:nvSpPr>
        <p:spPr>
          <a:xfrm>
            <a:off x="1486363" y="6079401"/>
            <a:ext cx="228600" cy="228600"/>
          </a:xfrm>
          <a:prstGeom prst="rect">
            <a:avLst/>
          </a:prstGeom>
          <a:solidFill>
            <a:srgbClr val="E9EDEF"/>
          </a:solidFill>
          <a:ln>
            <a:solidFill>
              <a:srgbClr val="0303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BC29BD7-A83C-6A50-32D0-16385C190ADB}"/>
              </a:ext>
            </a:extLst>
          </p:cNvPr>
          <p:cNvSpPr/>
          <p:nvPr/>
        </p:nvSpPr>
        <p:spPr>
          <a:xfrm>
            <a:off x="1486363" y="6490057"/>
            <a:ext cx="228600" cy="228600"/>
          </a:xfrm>
          <a:prstGeom prst="rect">
            <a:avLst/>
          </a:prstGeom>
          <a:solidFill>
            <a:srgbClr val="E9EDEF"/>
          </a:solidFill>
          <a:ln>
            <a:solidFill>
              <a:srgbClr val="0303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02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ame 5">
            <a:extLst>
              <a:ext uri="{FF2B5EF4-FFF2-40B4-BE49-F238E27FC236}">
                <a16:creationId xmlns:a16="http://schemas.microsoft.com/office/drawing/2014/main" id="{37CD2A71-8545-462C-8C4C-15940D120D8A}"/>
              </a:ext>
            </a:extLst>
          </p:cNvPr>
          <p:cNvSpPr/>
          <p:nvPr/>
        </p:nvSpPr>
        <p:spPr>
          <a:xfrm>
            <a:off x="0" y="1"/>
            <a:ext cx="6858000" cy="9144000"/>
          </a:xfrm>
          <a:prstGeom prst="frame">
            <a:avLst>
              <a:gd name="adj1" fmla="val 1253"/>
            </a:avLst>
          </a:prstGeom>
          <a:solidFill>
            <a:srgbClr val="0303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FFFFC4E8-D535-FC7F-DE9E-76FC97A5E24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62"/>
          <a:stretch/>
        </p:blipFill>
        <p:spPr>
          <a:xfrm>
            <a:off x="2939095" y="8643376"/>
            <a:ext cx="969122" cy="361167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7D7B65A-5604-93C9-B32D-D68867BFA9DF}"/>
              </a:ext>
            </a:extLst>
          </p:cNvPr>
          <p:cNvCxnSpPr/>
          <p:nvPr/>
        </p:nvCxnSpPr>
        <p:spPr>
          <a:xfrm>
            <a:off x="365760" y="594095"/>
            <a:ext cx="6126480" cy="0"/>
          </a:xfrm>
          <a:prstGeom prst="line">
            <a:avLst/>
          </a:prstGeom>
          <a:ln w="12700">
            <a:solidFill>
              <a:srgbClr val="030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5C80A773-616D-66BF-588B-F7219A20E342}"/>
              </a:ext>
            </a:extLst>
          </p:cNvPr>
          <p:cNvSpPr txBox="1"/>
          <p:nvPr/>
        </p:nvSpPr>
        <p:spPr>
          <a:xfrm>
            <a:off x="818678" y="320040"/>
            <a:ext cx="5209953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dist"/>
            <a:r>
              <a:rPr lang="en-US" sz="1600" b="1" dirty="0">
                <a:solidFill>
                  <a:srgbClr val="03037B"/>
                </a:solidFill>
                <a:latin typeface="Arial Nova" panose="020B0504020202020204" pitchFamily="34" charset="0"/>
              </a:rPr>
              <a:t>MAINTENANCE OF WAY &amp; SIGNALS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9B52B35-78AD-D416-7F30-29AE793E93AF}"/>
              </a:ext>
            </a:extLst>
          </p:cNvPr>
          <p:cNvSpPr txBox="1"/>
          <p:nvPr/>
        </p:nvSpPr>
        <p:spPr>
          <a:xfrm>
            <a:off x="1077630" y="576072"/>
            <a:ext cx="469205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dist"/>
            <a:r>
              <a:rPr lang="en-US" sz="1600" b="1" dirty="0">
                <a:solidFill>
                  <a:srgbClr val="03037B"/>
                </a:solidFill>
                <a:latin typeface="Arial Nova" panose="020B0504020202020204" pitchFamily="34" charset="0"/>
              </a:rPr>
              <a:t>DAILY JOB SAFETY BRIEFING FORM</a:t>
            </a:r>
          </a:p>
        </p:txBody>
      </p:sp>
      <p:graphicFrame>
        <p:nvGraphicFramePr>
          <p:cNvPr id="17" name="Table 10">
            <a:extLst>
              <a:ext uri="{FF2B5EF4-FFF2-40B4-BE49-F238E27FC236}">
                <a16:creationId xmlns:a16="http://schemas.microsoft.com/office/drawing/2014/main" id="{C74E0C77-73B1-FE53-30C3-1E08D2BDF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342723"/>
              </p:ext>
            </p:extLst>
          </p:nvPr>
        </p:nvGraphicFramePr>
        <p:xfrm>
          <a:off x="365760" y="2846100"/>
          <a:ext cx="612648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240">
                  <a:extLst>
                    <a:ext uri="{9D8B030D-6E8A-4147-A177-3AD203B41FA5}">
                      <a16:colId xmlns:a16="http://schemas.microsoft.com/office/drawing/2014/main" val="4255040201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4257919499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1454172241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758243641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1207166720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923365332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9778882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260526117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3926879058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484058665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1397208067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3664062500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956627559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1253219921"/>
                    </a:ext>
                  </a:extLst>
                </a:gridCol>
              </a:tblGrid>
              <a:tr h="91440">
                <a:tc gridSpan="14">
                  <a:txBody>
                    <a:bodyPr/>
                    <a:lstStyle/>
                    <a:p>
                      <a:pPr algn="ctr"/>
                      <a:r>
                        <a:rPr lang="en-US" sz="800" b="1" spc="500" baseline="0" dirty="0">
                          <a:solidFill>
                            <a:schemeClr val="bg1"/>
                          </a:solidFill>
                          <a:latin typeface="Arial Nova" panose="020B0504020202020204" pitchFamily="34" charset="0"/>
                        </a:rPr>
                        <a:t>SIGHT DISTANCE CALCULATIONS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C7F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05273"/>
                  </a:ext>
                </a:extLst>
              </a:tr>
              <a:tr h="91440">
                <a:tc rowSpan="2"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Clear Time in Seconds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Feet required based on clear times in seconds (column 1) and speed indicated below in MPH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Location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1017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 sz="12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10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15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20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25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30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35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40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45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50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55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60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65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70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2609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10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367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550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733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917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1100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1283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1467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1650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1883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2017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2200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2383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2567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265343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15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440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660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880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1100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1320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1540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1760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1980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2200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2420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2640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2860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3080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9643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20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513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770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1027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1283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1540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1797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2053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2310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2567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2823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3080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3337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3593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670159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25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587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880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1173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1467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1760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2053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2347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2640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2933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3227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3520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3813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4107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92333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30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660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990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1320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1650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1980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2310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2640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2970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3300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3630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3960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4290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4620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2986134"/>
                  </a:ext>
                </a:extLst>
              </a:tr>
            </a:tbl>
          </a:graphicData>
        </a:graphic>
      </p:graphicFrame>
      <p:graphicFrame>
        <p:nvGraphicFramePr>
          <p:cNvPr id="8" name="Table 10">
            <a:extLst>
              <a:ext uri="{FF2B5EF4-FFF2-40B4-BE49-F238E27FC236}">
                <a16:creationId xmlns:a16="http://schemas.microsoft.com/office/drawing/2014/main" id="{3223EA6F-6D72-84B3-6035-DC077F8048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441698"/>
              </p:ext>
            </p:extLst>
          </p:nvPr>
        </p:nvGraphicFramePr>
        <p:xfrm>
          <a:off x="365760" y="1033272"/>
          <a:ext cx="6124448" cy="1810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155045187"/>
                    </a:ext>
                  </a:extLst>
                </a:gridCol>
                <a:gridCol w="2624328">
                  <a:extLst>
                    <a:ext uri="{9D8B030D-6E8A-4147-A177-3AD203B41FA5}">
                      <a16:colId xmlns:a16="http://schemas.microsoft.com/office/drawing/2014/main" val="4255040201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397208067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66406250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956627559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253219921"/>
                    </a:ext>
                  </a:extLst>
                </a:gridCol>
              </a:tblGrid>
              <a:tr h="210312">
                <a:tc gridSpan="6">
                  <a:txBody>
                    <a:bodyPr/>
                    <a:lstStyle/>
                    <a:p>
                      <a:pPr algn="ctr"/>
                      <a:r>
                        <a:rPr lang="en-US" sz="1200" b="1" spc="200" baseline="0" dirty="0">
                          <a:solidFill>
                            <a:schemeClr val="bg1"/>
                          </a:solidFill>
                          <a:latin typeface="Arial Nova" panose="020B0504020202020204" pitchFamily="34" charset="0"/>
                        </a:rPr>
                        <a:t>CLEARING TIMES &amp; SIGHT DISTANCES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200" b="1" spc="200" baseline="0" dirty="0">
                          <a:solidFill>
                            <a:schemeClr val="bg1"/>
                          </a:solidFill>
                          <a:latin typeface="Arial Nova" panose="020B0504020202020204" pitchFamily="34" charset="0"/>
                        </a:rPr>
                        <a:t>CLEARING TIMES &amp; SIGHT DISTANCES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spc="200" baseline="0" dirty="0">
                        <a:solidFill>
                          <a:schemeClr val="bg1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spc="200" baseline="0" dirty="0">
                        <a:solidFill>
                          <a:schemeClr val="bg1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spc="200" baseline="0" dirty="0">
                        <a:solidFill>
                          <a:schemeClr val="bg1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spc="200" baseline="0" dirty="0">
                        <a:solidFill>
                          <a:schemeClr val="bg1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911728"/>
                  </a:ext>
                </a:extLst>
              </a:tr>
              <a:tr h="91440">
                <a:tc rowSpan="2">
                  <a:txBody>
                    <a:bodyPr/>
                    <a:lstStyle/>
                    <a:p>
                      <a:endParaRPr lang="en-US" sz="8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Event Type</a:t>
                      </a:r>
                    </a:p>
                    <a:p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(Identify applicable events with a        )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Clearing Time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60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65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Sight Distance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26092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 sz="8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8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Start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to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End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265343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Train Approach Warning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to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9643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Individual Train Detection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to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670159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Watchman Lookout / Lone Worker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to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424939"/>
                  </a:ext>
                </a:extLst>
              </a:tr>
            </a:tbl>
          </a:graphicData>
        </a:graphic>
      </p:graphicFrame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D940EA10-3C76-0493-3114-D9773B3ABB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34" y="1349543"/>
            <a:ext cx="128020" cy="128020"/>
          </a:xfrm>
          <a:prstGeom prst="rect">
            <a:avLst/>
          </a:prstGeom>
        </p:spPr>
      </p:pic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93397C30-BF15-A33F-60AD-FAE68521C2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088" y="1444734"/>
            <a:ext cx="128020" cy="128020"/>
          </a:xfrm>
          <a:prstGeom prst="rect">
            <a:avLst/>
          </a:prstGeom>
        </p:spPr>
      </p:pic>
      <p:graphicFrame>
        <p:nvGraphicFramePr>
          <p:cNvPr id="12" name="Table 10">
            <a:extLst>
              <a:ext uri="{FF2B5EF4-FFF2-40B4-BE49-F238E27FC236}">
                <a16:creationId xmlns:a16="http://schemas.microsoft.com/office/drawing/2014/main" id="{511635A8-5BE0-C56E-2240-4A1C692A7F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420696"/>
              </p:ext>
            </p:extLst>
          </p:nvPr>
        </p:nvGraphicFramePr>
        <p:xfrm>
          <a:off x="363064" y="3825757"/>
          <a:ext cx="6127496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42579194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5417224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7582436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20716672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92336533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778882"/>
                    </a:ext>
                  </a:extLst>
                </a:gridCol>
                <a:gridCol w="1179576">
                  <a:extLst>
                    <a:ext uri="{9D8B030D-6E8A-4147-A177-3AD203B41FA5}">
                      <a16:colId xmlns:a16="http://schemas.microsoft.com/office/drawing/2014/main" val="226052611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4675347"/>
                    </a:ext>
                  </a:extLst>
                </a:gridCol>
              </a:tblGrid>
              <a:tr h="91440">
                <a:tc gridSpan="8">
                  <a:txBody>
                    <a:bodyPr/>
                    <a:lstStyle/>
                    <a:p>
                      <a:pPr algn="ctr"/>
                      <a:r>
                        <a:rPr lang="en-US" sz="1200" b="1" spc="200" baseline="0" dirty="0">
                          <a:solidFill>
                            <a:schemeClr val="bg1"/>
                          </a:solidFill>
                          <a:latin typeface="Arial Nova" panose="020B0504020202020204" pitchFamily="34" charset="0"/>
                        </a:rPr>
                        <a:t>REQUIREMENTS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05273"/>
                  </a:ext>
                </a:extLst>
              </a:tr>
              <a:tr h="91440">
                <a:tc gridSpan="8">
                  <a:txBody>
                    <a:bodyPr/>
                    <a:lstStyle/>
                    <a:p>
                      <a:pPr algn="ctr"/>
                      <a:r>
                        <a:rPr lang="en-US" sz="800" b="0" spc="0" baseline="0" dirty="0">
                          <a:solidFill>
                            <a:schemeClr val="bg1"/>
                          </a:solidFill>
                          <a:latin typeface="Arial Nova Light" panose="020B0304020202020204" pitchFamily="34" charset="0"/>
                        </a:rPr>
                        <a:t>Check all applicable items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089902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PPE Gear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15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Equipment &amp; Tools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25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Housekeeping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35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Environment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2609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Item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Item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Item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Item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26534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Safety glasses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Right tools available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Clean work area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Snow and ice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964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Steel toe shoes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Used correctly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Slip hazards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Clear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67015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Hard hat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Good condition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Trip hazards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Rainy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92333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Hearing protection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Inspected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Fall hazards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Cold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29861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Fall protection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Tools stored properly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Hot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25816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Gloves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Equipment stored properly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Humid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68143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High visibility work wear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Windy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48639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Confined spaces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Visibility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22886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Non-slip footwear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71124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Flagging and barricades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82758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Trench shoring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449503"/>
                  </a:ext>
                </a:extLst>
              </a:tr>
            </a:tbl>
          </a:graphicData>
        </a:graphic>
      </p:graphicFrame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id="{C4891EA4-DEEF-0377-D46B-A2B5EB03D9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1073" y="4267425"/>
            <a:ext cx="91440" cy="91440"/>
          </a:xfrm>
          <a:prstGeom prst="rect">
            <a:avLst/>
          </a:prstGeom>
        </p:spPr>
      </p:pic>
      <p:pic>
        <p:nvPicPr>
          <p:cNvPr id="19" name="Picture 18" descr="Icon&#10;&#10;Description automatically generated">
            <a:extLst>
              <a:ext uri="{FF2B5EF4-FFF2-40B4-BE49-F238E27FC236}">
                <a16:creationId xmlns:a16="http://schemas.microsoft.com/office/drawing/2014/main" id="{268D22D7-DAD4-5005-201F-0FDB449093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4626" y="4267425"/>
            <a:ext cx="91440" cy="91440"/>
          </a:xfrm>
          <a:prstGeom prst="rect">
            <a:avLst/>
          </a:prstGeom>
        </p:spPr>
      </p:pic>
      <p:pic>
        <p:nvPicPr>
          <p:cNvPr id="20" name="Picture 19" descr="Icon&#10;&#10;Description automatically generated">
            <a:extLst>
              <a:ext uri="{FF2B5EF4-FFF2-40B4-BE49-F238E27FC236}">
                <a16:creationId xmlns:a16="http://schemas.microsoft.com/office/drawing/2014/main" id="{005754FE-26EC-26B2-D37E-D9030A7456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2221" y="4267425"/>
            <a:ext cx="91440" cy="91440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37476855-CE39-0DAD-6F3E-3F404654EB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740" y="4267425"/>
            <a:ext cx="91440" cy="91440"/>
          </a:xfrm>
          <a:prstGeom prst="rect">
            <a:avLst/>
          </a:prstGeom>
        </p:spPr>
      </p:pic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49348194-CF44-998A-18EF-CBCCEBCF86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037361"/>
              </p:ext>
            </p:extLst>
          </p:nvPr>
        </p:nvGraphicFramePr>
        <p:xfrm>
          <a:off x="365760" y="5717978"/>
          <a:ext cx="6126480" cy="2724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3240">
                  <a:extLst>
                    <a:ext uri="{9D8B030D-6E8A-4147-A177-3AD203B41FA5}">
                      <a16:colId xmlns:a16="http://schemas.microsoft.com/office/drawing/2014/main" val="4255040201"/>
                    </a:ext>
                  </a:extLst>
                </a:gridCol>
                <a:gridCol w="3063240">
                  <a:extLst>
                    <a:ext uri="{9D8B030D-6E8A-4147-A177-3AD203B41FA5}">
                      <a16:colId xmlns:a16="http://schemas.microsoft.com/office/drawing/2014/main" val="1454172241"/>
                    </a:ext>
                  </a:extLst>
                </a:gridCol>
              </a:tblGrid>
              <a:tr h="19202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spc="200" baseline="0" dirty="0">
                          <a:solidFill>
                            <a:schemeClr val="bg1"/>
                          </a:solidFill>
                          <a:latin typeface="Arial Nova" panose="020B0504020202020204" pitchFamily="34" charset="0"/>
                        </a:rPr>
                        <a:t>SAFE WORK PLAN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latin typeface="Arial Nova Light" panose="020B03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7286816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Potential Hazards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Control Measures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10173"/>
                  </a:ext>
                </a:extLst>
              </a:tr>
              <a:tr h="58521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marT="18288" marB="18288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marT="18288" marB="18288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451279"/>
                  </a:ext>
                </a:extLst>
              </a:tr>
              <a:tr h="585216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en-US" sz="1200" b="1" kern="1200" dirty="0">
                        <a:solidFill>
                          <a:schemeClr val="bg1"/>
                        </a:solidFill>
                        <a:latin typeface="Arial Nova" panose="020B0504020202020204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marT="18288" marB="18288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marT="18288" marB="18288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2633329"/>
                  </a:ext>
                </a:extLst>
              </a:tr>
              <a:tr h="585216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en-US" sz="1200" b="1" kern="1200" dirty="0">
                        <a:solidFill>
                          <a:schemeClr val="bg1"/>
                        </a:solidFill>
                        <a:latin typeface="Arial Nova" panose="020B0504020202020204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marT="18288" marB="18288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marT="18288" marB="18288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2175669"/>
                  </a:ext>
                </a:extLst>
              </a:tr>
              <a:tr h="585216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en-US" sz="1200" b="1" kern="1200" dirty="0">
                        <a:solidFill>
                          <a:schemeClr val="bg1"/>
                        </a:solidFill>
                        <a:latin typeface="Arial Nova" panose="020B0504020202020204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marT="18288" marB="18288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marT="18288" marB="18288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0986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0154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ame 5">
            <a:extLst>
              <a:ext uri="{FF2B5EF4-FFF2-40B4-BE49-F238E27FC236}">
                <a16:creationId xmlns:a16="http://schemas.microsoft.com/office/drawing/2014/main" id="{37CD2A71-8545-462C-8C4C-15940D120D8A}"/>
              </a:ext>
            </a:extLst>
          </p:cNvPr>
          <p:cNvSpPr/>
          <p:nvPr/>
        </p:nvSpPr>
        <p:spPr>
          <a:xfrm>
            <a:off x="0" y="1"/>
            <a:ext cx="6858000" cy="9144000"/>
          </a:xfrm>
          <a:prstGeom prst="frame">
            <a:avLst>
              <a:gd name="adj1" fmla="val 1253"/>
            </a:avLst>
          </a:prstGeom>
          <a:solidFill>
            <a:srgbClr val="0303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FFFFC4E8-D535-FC7F-DE9E-76FC97A5E24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62"/>
          <a:stretch/>
        </p:blipFill>
        <p:spPr>
          <a:xfrm>
            <a:off x="2939095" y="8643376"/>
            <a:ext cx="969122" cy="361167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7D7B65A-5604-93C9-B32D-D68867BFA9DF}"/>
              </a:ext>
            </a:extLst>
          </p:cNvPr>
          <p:cNvCxnSpPr/>
          <p:nvPr/>
        </p:nvCxnSpPr>
        <p:spPr>
          <a:xfrm>
            <a:off x="365760" y="594095"/>
            <a:ext cx="6126480" cy="0"/>
          </a:xfrm>
          <a:prstGeom prst="line">
            <a:avLst/>
          </a:prstGeom>
          <a:ln w="12700">
            <a:solidFill>
              <a:srgbClr val="030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5C80A773-616D-66BF-588B-F7219A20E342}"/>
              </a:ext>
            </a:extLst>
          </p:cNvPr>
          <p:cNvSpPr txBox="1"/>
          <p:nvPr/>
        </p:nvSpPr>
        <p:spPr>
          <a:xfrm>
            <a:off x="818678" y="320040"/>
            <a:ext cx="5209953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dist"/>
            <a:r>
              <a:rPr lang="en-US" sz="1600" b="1" dirty="0">
                <a:solidFill>
                  <a:srgbClr val="03037B"/>
                </a:solidFill>
                <a:latin typeface="Arial Nova" panose="020B0504020202020204" pitchFamily="34" charset="0"/>
              </a:rPr>
              <a:t>MAINTENANCE OF WAY &amp; SIGNALS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9B52B35-78AD-D416-7F30-29AE793E93AF}"/>
              </a:ext>
            </a:extLst>
          </p:cNvPr>
          <p:cNvSpPr txBox="1"/>
          <p:nvPr/>
        </p:nvSpPr>
        <p:spPr>
          <a:xfrm>
            <a:off x="1077630" y="576072"/>
            <a:ext cx="469205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dist"/>
            <a:r>
              <a:rPr lang="en-US" sz="1600" b="1" dirty="0">
                <a:solidFill>
                  <a:srgbClr val="03037B"/>
                </a:solidFill>
                <a:latin typeface="Arial Nova" panose="020B0504020202020204" pitchFamily="34" charset="0"/>
              </a:rPr>
              <a:t>DAILY JOB SAFETY BRIEFING FORM</a:t>
            </a:r>
          </a:p>
        </p:txBody>
      </p:sp>
      <p:graphicFrame>
        <p:nvGraphicFramePr>
          <p:cNvPr id="8" name="Table 10">
            <a:extLst>
              <a:ext uri="{FF2B5EF4-FFF2-40B4-BE49-F238E27FC236}">
                <a16:creationId xmlns:a16="http://schemas.microsoft.com/office/drawing/2014/main" id="{3223EA6F-6D72-84B3-6035-DC077F8048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43486"/>
              </p:ext>
            </p:extLst>
          </p:nvPr>
        </p:nvGraphicFramePr>
        <p:xfrm>
          <a:off x="365760" y="1033272"/>
          <a:ext cx="6126480" cy="3547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4255040201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3664062500"/>
                    </a:ext>
                  </a:extLst>
                </a:gridCol>
              </a:tblGrid>
              <a:tr h="21031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spc="200" baseline="0" dirty="0">
                          <a:solidFill>
                            <a:schemeClr val="bg1"/>
                          </a:solidFill>
                          <a:latin typeface="Arial Nova" panose="020B0504020202020204" pitchFamily="34" charset="0"/>
                        </a:rPr>
                        <a:t>WORK TO BE PERFORMED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spc="200" baseline="0" dirty="0">
                        <a:solidFill>
                          <a:schemeClr val="bg1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91172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Work Activity &amp; Related Production Goals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Responsible</a:t>
                      </a:r>
                    </a:p>
                    <a:p>
                      <a:pPr algn="ctr"/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Individual(s)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96436"/>
                  </a:ext>
                </a:extLst>
              </a:tr>
              <a:tr h="585216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6701590"/>
                  </a:ext>
                </a:extLst>
              </a:tr>
              <a:tr h="585216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424939"/>
                  </a:ext>
                </a:extLst>
              </a:tr>
              <a:tr h="585216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4539003"/>
                  </a:ext>
                </a:extLst>
              </a:tr>
              <a:tr h="585216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5989096"/>
                  </a:ext>
                </a:extLst>
              </a:tr>
              <a:tr h="585216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8913731"/>
                  </a:ext>
                </a:extLst>
              </a:tr>
            </a:tbl>
          </a:graphicData>
        </a:graphic>
      </p:graphicFrame>
      <p:graphicFrame>
        <p:nvGraphicFramePr>
          <p:cNvPr id="12" name="Table 10">
            <a:extLst>
              <a:ext uri="{FF2B5EF4-FFF2-40B4-BE49-F238E27FC236}">
                <a16:creationId xmlns:a16="http://schemas.microsoft.com/office/drawing/2014/main" id="{86645A71-701B-5A46-B854-40163A9637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330115"/>
              </p:ext>
            </p:extLst>
          </p:nvPr>
        </p:nvGraphicFramePr>
        <p:xfrm>
          <a:off x="365760" y="4585798"/>
          <a:ext cx="6126480" cy="3300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3240">
                  <a:extLst>
                    <a:ext uri="{9D8B030D-6E8A-4147-A177-3AD203B41FA5}">
                      <a16:colId xmlns:a16="http://schemas.microsoft.com/office/drawing/2014/main" val="4255040201"/>
                    </a:ext>
                  </a:extLst>
                </a:gridCol>
                <a:gridCol w="3063240">
                  <a:extLst>
                    <a:ext uri="{9D8B030D-6E8A-4147-A177-3AD203B41FA5}">
                      <a16:colId xmlns:a16="http://schemas.microsoft.com/office/drawing/2014/main" val="1084411568"/>
                    </a:ext>
                  </a:extLst>
                </a:gridCol>
              </a:tblGrid>
              <a:tr h="21031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spc="200" baseline="0" dirty="0">
                          <a:solidFill>
                            <a:schemeClr val="bg1"/>
                          </a:solidFill>
                          <a:latin typeface="Arial Nova" panose="020B0504020202020204" pitchFamily="34" charset="0"/>
                        </a:rPr>
                        <a:t>BRIEFING ATTENDEES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spc="200" baseline="0" dirty="0">
                        <a:solidFill>
                          <a:schemeClr val="bg1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28681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Name (printed) &amp; Signature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Name (printed) &amp; Signature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1017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451279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7122585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4520846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343197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4965279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5657139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132271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816246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8412575"/>
                  </a:ext>
                </a:extLst>
              </a:tr>
            </a:tbl>
          </a:graphicData>
        </a:graphic>
      </p:graphicFrame>
      <p:graphicFrame>
        <p:nvGraphicFramePr>
          <p:cNvPr id="13" name="Table 10">
            <a:extLst>
              <a:ext uri="{FF2B5EF4-FFF2-40B4-BE49-F238E27FC236}">
                <a16:creationId xmlns:a16="http://schemas.microsoft.com/office/drawing/2014/main" id="{9AE94C80-1F63-15C1-C134-C9EBC488E1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10768"/>
              </p:ext>
            </p:extLst>
          </p:nvPr>
        </p:nvGraphicFramePr>
        <p:xfrm>
          <a:off x="365760" y="7894747"/>
          <a:ext cx="6126480" cy="740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0">
                  <a:extLst>
                    <a:ext uri="{9D8B030D-6E8A-4147-A177-3AD203B41FA5}">
                      <a16:colId xmlns:a16="http://schemas.microsoft.com/office/drawing/2014/main" val="4255040201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1084411568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33957501"/>
                    </a:ext>
                  </a:extLst>
                </a:gridCol>
              </a:tblGrid>
              <a:tr h="210312"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b="1" spc="200" baseline="0" dirty="0">
                          <a:solidFill>
                            <a:schemeClr val="bg1"/>
                          </a:solidFill>
                          <a:latin typeface="Arial Nova" panose="020B0504020202020204" pitchFamily="34" charset="0"/>
                        </a:rPr>
                        <a:t>JOB BRIEFING SIGN-OFF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spc="200" baseline="0" dirty="0">
                        <a:solidFill>
                          <a:schemeClr val="bg1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spc="200" baseline="0" dirty="0">
                        <a:solidFill>
                          <a:schemeClr val="bg1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28681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RWIC/EIC Manager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Signature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Date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1017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451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386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21050</TotalTime>
  <Words>387</Words>
  <Application>Microsoft Office PowerPoint</Application>
  <PresentationFormat>On-screen Show (4:3)</PresentationFormat>
  <Paragraphs>200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Nova</vt:lpstr>
      <vt:lpstr>Arial Nova Light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Lube</dc:creator>
  <cp:lastModifiedBy>Steve Lube</cp:lastModifiedBy>
  <cp:revision>45</cp:revision>
  <cp:lastPrinted>2022-02-09T11:41:08Z</cp:lastPrinted>
  <dcterms:created xsi:type="dcterms:W3CDTF">2022-02-08T15:21:54Z</dcterms:created>
  <dcterms:modified xsi:type="dcterms:W3CDTF">2022-07-21T13:01:15Z</dcterms:modified>
</cp:coreProperties>
</file>