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1" r:id="rId2"/>
    <p:sldId id="258" r:id="rId3"/>
  </p:sldIdLst>
  <p:sldSz cx="6858000" cy="9144000" type="screen4x3"/>
  <p:notesSz cx="7077075" cy="9369425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7B"/>
    <a:srgbClr val="617989"/>
    <a:srgbClr val="95DDFD"/>
    <a:srgbClr val="54C7FC"/>
    <a:srgbClr val="879FA9"/>
    <a:srgbClr val="9CADB6"/>
    <a:srgbClr val="E9EDEF"/>
    <a:srgbClr val="D3DBDF"/>
    <a:srgbClr val="69D8FF"/>
    <a:srgbClr val="CED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35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DC7FD-EF91-440B-8908-611455A1531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2675" y="1171575"/>
            <a:ext cx="23717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8500"/>
            <a:ext cx="5661025" cy="3689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1529B-5F32-4E74-AD69-CBD5D587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6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8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0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8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9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1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2135316-38D9-4DB3-8DBD-EBF5B86CE43B}"/>
              </a:ext>
            </a:extLst>
          </p:cNvPr>
          <p:cNvCxnSpPr/>
          <p:nvPr/>
        </p:nvCxnSpPr>
        <p:spPr>
          <a:xfrm>
            <a:off x="365760" y="484632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A69F106-7B8D-F7BD-48C3-E15C65145190}"/>
              </a:ext>
            </a:extLst>
          </p:cNvPr>
          <p:cNvSpPr txBox="1"/>
          <p:nvPr/>
        </p:nvSpPr>
        <p:spPr>
          <a:xfrm>
            <a:off x="1172590" y="320040"/>
            <a:ext cx="450213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JOB SAFETY BRIEFING FORM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FFFC4E8-D535-FC7F-DE9E-76FC97A5E2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graphicFrame>
        <p:nvGraphicFramePr>
          <p:cNvPr id="3" name="Table 10">
            <a:extLst>
              <a:ext uri="{FF2B5EF4-FFF2-40B4-BE49-F238E27FC236}">
                <a16:creationId xmlns:a16="http://schemas.microsoft.com/office/drawing/2014/main" id="{A3490604-1E9F-09E1-8F11-DCE3C391AD1D}"/>
              </a:ext>
            </a:extLst>
          </p:cNvPr>
          <p:cNvGraphicFramePr>
            <a:graphicFrameLocks noGrp="1"/>
          </p:cNvGraphicFramePr>
          <p:nvPr/>
        </p:nvGraphicFramePr>
        <p:xfrm>
          <a:off x="365760" y="5029606"/>
          <a:ext cx="6126480" cy="343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72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79476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LOCATION OF EMERGENCY RESOURCES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Resource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Location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Fire exit and route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Fire extinguisher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92028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Nearest hospital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9948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AED/First aid kit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12174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Eye wash/chemical rinse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47614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Evacuation sirens/windsocks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595602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Flags, flares and signals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473054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Hazmat response book and plan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38222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7126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5394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957162"/>
                  </a:ext>
                </a:extLst>
              </a:tr>
            </a:tbl>
          </a:graphicData>
        </a:graphic>
      </p:graphicFrame>
      <p:graphicFrame>
        <p:nvGraphicFramePr>
          <p:cNvPr id="32" name="Table 10">
            <a:extLst>
              <a:ext uri="{FF2B5EF4-FFF2-40B4-BE49-F238E27FC236}">
                <a16:creationId xmlns:a16="http://schemas.microsoft.com/office/drawing/2014/main" id="{7FB5CDF7-34A3-4303-DAAF-ABCB13E9A176}"/>
              </a:ext>
            </a:extLst>
          </p:cNvPr>
          <p:cNvGraphicFramePr>
            <a:graphicFrameLocks noGrp="1"/>
          </p:cNvGraphicFramePr>
          <p:nvPr/>
        </p:nvGraphicFramePr>
        <p:xfrm>
          <a:off x="365760" y="4246979"/>
          <a:ext cx="6126480" cy="78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72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79476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effectLst/>
                          <a:latin typeface="Arial Nova" panose="020B0504020202020204" pitchFamily="34" charset="0"/>
                        </a:rPr>
                        <a:t>COMPANY MAIN POINT OF CONTACT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Name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Contact Information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E927338-DB38-4458-452E-A1EE92B06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476447"/>
              </p:ext>
            </p:extLst>
          </p:nvPr>
        </p:nvGraphicFramePr>
        <p:xfrm>
          <a:off x="365760" y="1563552"/>
          <a:ext cx="612648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72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87145118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63503799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196120672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05773682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6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effectLst/>
                          <a:latin typeface="Arial Nova" panose="020B0504020202020204" pitchFamily="34" charset="0"/>
                        </a:rPr>
                        <a:t>CREW MEMBERS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bg1"/>
                          </a:solidFill>
                          <a:effectLst/>
                          <a:latin typeface="Arial Nova Light" panose="020B0304020202020204" pitchFamily="34" charset="0"/>
                        </a:rPr>
                        <a:t>Add the names of all crew members involved in the task and check the box to indicate if each individual is CPR/First Aid qualified and who will be in charge of dialing or contacting “911” in an emergency.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Name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Name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03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75083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60804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73186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216941"/>
                  </a:ext>
                </a:extLst>
              </a:tr>
            </a:tbl>
          </a:graphicData>
        </a:graphic>
      </p:graphicFrame>
      <p:pic>
        <p:nvPicPr>
          <p:cNvPr id="12" name="Graphic 11" descr="Cpr with solid fill">
            <a:extLst>
              <a:ext uri="{FF2B5EF4-FFF2-40B4-BE49-F238E27FC236}">
                <a16:creationId xmlns:a16="http://schemas.microsoft.com/office/drawing/2014/main" id="{344BD058-C23D-74E9-D092-BF081E773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20781" y="2083559"/>
            <a:ext cx="274320" cy="274320"/>
          </a:xfrm>
          <a:prstGeom prst="rect">
            <a:avLst/>
          </a:prstGeom>
        </p:spPr>
      </p:pic>
      <p:pic>
        <p:nvPicPr>
          <p:cNvPr id="13" name="Graphic 12" descr="Cpr with solid fill">
            <a:extLst>
              <a:ext uri="{FF2B5EF4-FFF2-40B4-BE49-F238E27FC236}">
                <a16:creationId xmlns:a16="http://schemas.microsoft.com/office/drawing/2014/main" id="{43AE3670-D906-5F3D-F1CC-F3572E5640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72582" y="2083559"/>
            <a:ext cx="274320" cy="274320"/>
          </a:xfrm>
          <a:prstGeom prst="rect">
            <a:avLst/>
          </a:prstGeom>
        </p:spPr>
      </p:pic>
      <p:pic>
        <p:nvPicPr>
          <p:cNvPr id="14" name="Graphic 13" descr="Speaker phone with solid fill">
            <a:extLst>
              <a:ext uri="{FF2B5EF4-FFF2-40B4-BE49-F238E27FC236}">
                <a16:creationId xmlns:a16="http://schemas.microsoft.com/office/drawing/2014/main" id="{BF59D96B-253D-B83C-B31A-B7D9E4F5C3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55445" y="2043815"/>
            <a:ext cx="365760" cy="365760"/>
          </a:xfrm>
          <a:prstGeom prst="rect">
            <a:avLst/>
          </a:prstGeom>
        </p:spPr>
      </p:pic>
      <p:pic>
        <p:nvPicPr>
          <p:cNvPr id="15" name="Graphic 14" descr="Speaker phone with solid fill">
            <a:extLst>
              <a:ext uri="{FF2B5EF4-FFF2-40B4-BE49-F238E27FC236}">
                <a16:creationId xmlns:a16="http://schemas.microsoft.com/office/drawing/2014/main" id="{E12F63B6-9E98-4F75-27B2-100EEB000D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07246" y="2049791"/>
            <a:ext cx="365760" cy="365760"/>
          </a:xfrm>
          <a:prstGeom prst="rect">
            <a:avLst/>
          </a:prstGeom>
        </p:spPr>
      </p:pic>
      <p:graphicFrame>
        <p:nvGraphicFramePr>
          <p:cNvPr id="16" name="Table 10">
            <a:extLst>
              <a:ext uri="{FF2B5EF4-FFF2-40B4-BE49-F238E27FC236}">
                <a16:creationId xmlns:a16="http://schemas.microsoft.com/office/drawing/2014/main" id="{75570AA4-61FF-2E90-9208-78AF4B7197DB}"/>
              </a:ext>
            </a:extLst>
          </p:cNvPr>
          <p:cNvGraphicFramePr>
            <a:graphicFrameLocks noGrp="1"/>
          </p:cNvGraphicFramePr>
          <p:nvPr/>
        </p:nvGraphicFramePr>
        <p:xfrm>
          <a:off x="365760" y="777189"/>
          <a:ext cx="6126480" cy="78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24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effectLst/>
                          <a:latin typeface="Arial Nova" panose="020B0504020202020204" pitchFamily="34" charset="0"/>
                        </a:rPr>
                        <a:t>INDIVIDUAL COMPLETING FORM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Name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Date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0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2135316-38D9-4DB3-8DBD-EBF5B86CE43B}"/>
              </a:ext>
            </a:extLst>
          </p:cNvPr>
          <p:cNvCxnSpPr/>
          <p:nvPr/>
        </p:nvCxnSpPr>
        <p:spPr>
          <a:xfrm>
            <a:off x="365760" y="484632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A69F106-7B8D-F7BD-48C3-E15C65145190}"/>
              </a:ext>
            </a:extLst>
          </p:cNvPr>
          <p:cNvSpPr txBox="1"/>
          <p:nvPr/>
        </p:nvSpPr>
        <p:spPr>
          <a:xfrm>
            <a:off x="1172590" y="320040"/>
            <a:ext cx="450213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JOB SAFETY BRIEFING FORM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FFFC4E8-D535-FC7F-DE9E-76FC97A5E2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graphicFrame>
        <p:nvGraphicFramePr>
          <p:cNvPr id="31" name="Table 10">
            <a:extLst>
              <a:ext uri="{FF2B5EF4-FFF2-40B4-BE49-F238E27FC236}">
                <a16:creationId xmlns:a16="http://schemas.microsoft.com/office/drawing/2014/main" id="{983EDD38-03C0-170F-139F-F7C18D72B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933479"/>
              </p:ext>
            </p:extLst>
          </p:nvPr>
        </p:nvGraphicFramePr>
        <p:xfrm>
          <a:off x="365760" y="777240"/>
          <a:ext cx="6126480" cy="781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72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794760">
                  <a:extLst>
                    <a:ext uri="{9D8B030D-6E8A-4147-A177-3AD203B41FA5}">
                      <a16:colId xmlns:a16="http://schemas.microsoft.com/office/drawing/2014/main" val="1454172241"/>
                    </a:ext>
                  </a:extLst>
                </a:gridCol>
              </a:tblGrid>
              <a:tr h="21031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PRINCIPAL TASK INFORMATION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latin typeface="Arial Nova Light" panose="020B03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03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Description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Location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920285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Operating method and associated risks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Yard limits, restricted speeds, slow orders, cars on adjacent tracks, etc.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99488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Associated safety risks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121748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Environmental factors and associated tasks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Nearby tree cutting, river overflow, parallel or nearby construction, etc.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476140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Weather forecast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Temperature and chance of precipitation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5956027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Time of year and associated risks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309011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Materials to be used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413197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Materials training and qualifications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190527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Available back-up resources and location(s)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278733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Required PPE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489104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Relevant rules and/or special instructions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7209146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Other potential hazards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Slips, trips, falls, electrical, confined spaces, etc.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968251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Verify everyone has complete understanding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809912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Questions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775081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966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386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11377</TotalTime>
  <Words>214</Words>
  <Application>Microsoft Office PowerPoint</Application>
  <PresentationFormat>On-screen Show (4:3)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Nova</vt:lpstr>
      <vt:lpstr>Arial Nova Light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Lube</dc:creator>
  <cp:lastModifiedBy>Steve Lube</cp:lastModifiedBy>
  <cp:revision>24</cp:revision>
  <cp:lastPrinted>2022-02-09T11:41:08Z</cp:lastPrinted>
  <dcterms:created xsi:type="dcterms:W3CDTF">2022-02-08T15:21:54Z</dcterms:created>
  <dcterms:modified xsi:type="dcterms:W3CDTF">2022-06-06T13:57:22Z</dcterms:modified>
</cp:coreProperties>
</file>