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0" r:id="rId2"/>
    <p:sldId id="261" r:id="rId3"/>
    <p:sldId id="262" r:id="rId4"/>
  </p:sldIdLst>
  <p:sldSz cx="6858000" cy="9144000" type="screen4x3"/>
  <p:notesSz cx="7077075" cy="9369425"/>
  <p:defaultText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40" algn="l" defTabSz="457146" rtl="0" eaLnBrk="1" latinLnBrk="0" hangingPunct="1">
      <a:defRPr sz="1800" kern="1200">
        <a:solidFill>
          <a:schemeClr val="tx1"/>
        </a:solidFill>
        <a:latin typeface="+mn-lt"/>
        <a:ea typeface="+mn-ea"/>
        <a:cs typeface="+mn-cs"/>
      </a:defRPr>
    </a:lvl4pPr>
    <a:lvl5pPr marL="1828586" algn="l" defTabSz="457146" rtl="0" eaLnBrk="1" latinLnBrk="0" hangingPunct="1">
      <a:defRPr sz="1800" kern="1200">
        <a:solidFill>
          <a:schemeClr val="tx1"/>
        </a:solidFill>
        <a:latin typeface="+mn-lt"/>
        <a:ea typeface="+mn-ea"/>
        <a:cs typeface="+mn-cs"/>
      </a:defRPr>
    </a:lvl5pPr>
    <a:lvl6pPr marL="2285733" algn="l" defTabSz="457146" rtl="0" eaLnBrk="1" latinLnBrk="0" hangingPunct="1">
      <a:defRPr sz="1800" kern="1200">
        <a:solidFill>
          <a:schemeClr val="tx1"/>
        </a:solidFill>
        <a:latin typeface="+mn-lt"/>
        <a:ea typeface="+mn-ea"/>
        <a:cs typeface="+mn-cs"/>
      </a:defRPr>
    </a:lvl6pPr>
    <a:lvl7pPr marL="2742879" algn="l" defTabSz="457146" rtl="0" eaLnBrk="1" latinLnBrk="0" hangingPunct="1">
      <a:defRPr sz="1800" kern="1200">
        <a:solidFill>
          <a:schemeClr val="tx1"/>
        </a:solidFill>
        <a:latin typeface="+mn-lt"/>
        <a:ea typeface="+mn-ea"/>
        <a:cs typeface="+mn-cs"/>
      </a:defRPr>
    </a:lvl7pPr>
    <a:lvl8pPr marL="3200026" algn="l" defTabSz="457146" rtl="0" eaLnBrk="1" latinLnBrk="0" hangingPunct="1">
      <a:defRPr sz="1800" kern="1200">
        <a:solidFill>
          <a:schemeClr val="tx1"/>
        </a:solidFill>
        <a:latin typeface="+mn-lt"/>
        <a:ea typeface="+mn-ea"/>
        <a:cs typeface="+mn-cs"/>
      </a:defRPr>
    </a:lvl8pPr>
    <a:lvl9pPr marL="3657172" algn="l" defTabSz="45714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37B"/>
    <a:srgbClr val="E9EDEF"/>
    <a:srgbClr val="617989"/>
    <a:srgbClr val="9CADB6"/>
    <a:srgbClr val="CED1F7"/>
    <a:srgbClr val="879FA9"/>
    <a:srgbClr val="D3DBDF"/>
    <a:srgbClr val="54C7FC"/>
    <a:srgbClr val="69D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4" d="100"/>
          <a:sy n="74" d="100"/>
        </p:scale>
        <p:origin x="203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DFADC7FD-EF91-440B-8908-611455A1531A}" type="datetimeFigureOut">
              <a:rPr lang="en-US" smtClean="0"/>
              <a:t>6/6/2022</a:t>
            </a:fld>
            <a:endParaRPr lang="en-US"/>
          </a:p>
        </p:txBody>
      </p:sp>
      <p:sp>
        <p:nvSpPr>
          <p:cNvPr id="4" name="Slide Image Placeholder 3"/>
          <p:cNvSpPr>
            <a:spLocks noGrp="1" noRot="1" noChangeAspect="1"/>
          </p:cNvSpPr>
          <p:nvPr>
            <p:ph type="sldImg" idx="2"/>
          </p:nvPr>
        </p:nvSpPr>
        <p:spPr>
          <a:xfrm>
            <a:off x="2352675" y="1171575"/>
            <a:ext cx="2371725" cy="3162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8500"/>
            <a:ext cx="5661025" cy="36893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52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9525"/>
            <a:ext cx="3067050" cy="469900"/>
          </a:xfrm>
          <a:prstGeom prst="rect">
            <a:avLst/>
          </a:prstGeom>
        </p:spPr>
        <p:txBody>
          <a:bodyPr vert="horz" lIns="91440" tIns="45720" rIns="91440" bIns="45720" rtlCol="0" anchor="b"/>
          <a:lstStyle>
            <a:lvl1pPr algn="r">
              <a:defRPr sz="1200"/>
            </a:lvl1pPr>
          </a:lstStyle>
          <a:p>
            <a:fld id="{A9E1529B-5F32-4E74-AD69-CBD5D587F775}" type="slidenum">
              <a:rPr lang="en-US" smtClean="0"/>
              <a:t>‹#›</a:t>
            </a:fld>
            <a:endParaRPr lang="en-US"/>
          </a:p>
        </p:txBody>
      </p:sp>
    </p:spTree>
    <p:extLst>
      <p:ext uri="{BB962C8B-B14F-4D97-AF65-F5344CB8AC3E}">
        <p14:creationId xmlns:p14="http://schemas.microsoft.com/office/powerpoint/2010/main" val="120711467"/>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ED97DA-064F-4BAF-9865-8D4C6C7FC75E}"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145866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D97DA-064F-4BAF-9865-8D4C6C7FC75E}"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348108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D97DA-064F-4BAF-9865-8D4C6C7FC75E}"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301170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D97DA-064F-4BAF-9865-8D4C6C7FC75E}"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2700255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D97DA-064F-4BAF-9865-8D4C6C7FC75E}"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398334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ED97DA-064F-4BAF-9865-8D4C6C7FC75E}"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99975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241552"/>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ED97DA-064F-4BAF-9865-8D4C6C7FC75E}"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983279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ED97DA-064F-4BAF-9865-8D4C6C7FC75E}"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230346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D97DA-064F-4BAF-9865-8D4C6C7FC75E}"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8075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0ED97DA-064F-4BAF-9865-8D4C6C7FC75E}"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173528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0ED97DA-064F-4BAF-9865-8D4C6C7FC75E}"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E9DCD-0AFF-4B6D-976C-91246D40A7EC}" type="slidenum">
              <a:rPr lang="en-US" smtClean="0"/>
              <a:t>‹#›</a:t>
            </a:fld>
            <a:endParaRPr lang="en-US"/>
          </a:p>
        </p:txBody>
      </p:sp>
    </p:spTree>
    <p:extLst>
      <p:ext uri="{BB962C8B-B14F-4D97-AF65-F5344CB8AC3E}">
        <p14:creationId xmlns:p14="http://schemas.microsoft.com/office/powerpoint/2010/main" val="1482395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7"/>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0ED97DA-064F-4BAF-9865-8D4C6C7FC75E}" type="datetimeFigureOut">
              <a:rPr lang="en-US" smtClean="0"/>
              <a:t>6/6/2022</a:t>
            </a:fld>
            <a:endParaRPr lang="en-US"/>
          </a:p>
        </p:txBody>
      </p:sp>
      <p:sp>
        <p:nvSpPr>
          <p:cNvPr id="5" name="Footer Placeholder 4"/>
          <p:cNvSpPr>
            <a:spLocks noGrp="1"/>
          </p:cNvSpPr>
          <p:nvPr>
            <p:ph type="ftr" sz="quarter" idx="3"/>
          </p:nvPr>
        </p:nvSpPr>
        <p:spPr>
          <a:xfrm>
            <a:off x="2271714"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77E9DCD-0AFF-4B6D-976C-91246D40A7EC}" type="slidenum">
              <a:rPr lang="en-US" smtClean="0"/>
              <a:t>‹#›</a:t>
            </a:fld>
            <a:endParaRPr lang="en-US"/>
          </a:p>
        </p:txBody>
      </p:sp>
    </p:spTree>
    <p:extLst>
      <p:ext uri="{BB962C8B-B14F-4D97-AF65-F5344CB8AC3E}">
        <p14:creationId xmlns:p14="http://schemas.microsoft.com/office/powerpoint/2010/main" val="2321115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a:extLst>
              <a:ext uri="{FF2B5EF4-FFF2-40B4-BE49-F238E27FC236}">
                <a16:creationId xmlns:a16="http://schemas.microsoft.com/office/drawing/2014/main" id="{37CD2A71-8545-462C-8C4C-15940D120D8A}"/>
              </a:ext>
            </a:extLst>
          </p:cNvPr>
          <p:cNvSpPr/>
          <p:nvPr/>
        </p:nvSpPr>
        <p:spPr>
          <a:xfrm>
            <a:off x="0" y="1"/>
            <a:ext cx="6858000" cy="9144000"/>
          </a:xfrm>
          <a:prstGeom prst="frame">
            <a:avLst>
              <a:gd name="adj1" fmla="val 1253"/>
            </a:avLst>
          </a:prstGeom>
          <a:solidFill>
            <a:srgbClr val="0303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3" name="Straight Connector 72">
            <a:extLst>
              <a:ext uri="{FF2B5EF4-FFF2-40B4-BE49-F238E27FC236}">
                <a16:creationId xmlns:a16="http://schemas.microsoft.com/office/drawing/2014/main" id="{62135316-38D9-4DB3-8DBD-EBF5B86CE43B}"/>
              </a:ext>
            </a:extLst>
          </p:cNvPr>
          <p:cNvCxnSpPr/>
          <p:nvPr/>
        </p:nvCxnSpPr>
        <p:spPr>
          <a:xfrm>
            <a:off x="365760" y="484632"/>
            <a:ext cx="6126480" cy="0"/>
          </a:xfrm>
          <a:prstGeom prst="line">
            <a:avLst/>
          </a:prstGeom>
          <a:ln w="12700">
            <a:solidFill>
              <a:srgbClr val="03037B"/>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A69F106-7B8D-F7BD-48C3-E15C65145190}"/>
              </a:ext>
            </a:extLst>
          </p:cNvPr>
          <p:cNvSpPr txBox="1"/>
          <p:nvPr/>
        </p:nvSpPr>
        <p:spPr>
          <a:xfrm>
            <a:off x="1172590" y="320040"/>
            <a:ext cx="4502132" cy="338554"/>
          </a:xfrm>
          <a:prstGeom prst="rect">
            <a:avLst/>
          </a:prstGeom>
          <a:solidFill>
            <a:schemeClr val="bg1"/>
          </a:solidFill>
        </p:spPr>
        <p:txBody>
          <a:bodyPr wrap="square" rtlCol="0">
            <a:spAutoFit/>
          </a:bodyPr>
          <a:lstStyle/>
          <a:p>
            <a:pPr algn="dist"/>
            <a:r>
              <a:rPr lang="en-US" sz="1600" b="1" dirty="0">
                <a:solidFill>
                  <a:srgbClr val="03037B"/>
                </a:solidFill>
                <a:latin typeface="Arial Nova" panose="020B0504020202020204" pitchFamily="34" charset="0"/>
              </a:rPr>
              <a:t>JOB HAZARD ANALYSIS FORM</a:t>
            </a:r>
          </a:p>
        </p:txBody>
      </p:sp>
      <p:pic>
        <p:nvPicPr>
          <p:cNvPr id="29" name="Picture 28">
            <a:extLst>
              <a:ext uri="{FF2B5EF4-FFF2-40B4-BE49-F238E27FC236}">
                <a16:creationId xmlns:a16="http://schemas.microsoft.com/office/drawing/2014/main" id="{FFFFC4E8-D535-FC7F-DE9E-76FC97A5E243}"/>
              </a:ext>
            </a:extLst>
          </p:cNvPr>
          <p:cNvPicPr>
            <a:picLocks noChangeAspect="1"/>
          </p:cNvPicPr>
          <p:nvPr/>
        </p:nvPicPr>
        <p:blipFill rotWithShape="1">
          <a:blip r:embed="rId2">
            <a:extLst>
              <a:ext uri="{28A0092B-C50C-407E-A947-70E740481C1C}">
                <a14:useLocalDpi xmlns:a14="http://schemas.microsoft.com/office/drawing/2010/main" val="0"/>
              </a:ext>
            </a:extLst>
          </a:blip>
          <a:srcRect t="12862"/>
          <a:stretch/>
        </p:blipFill>
        <p:spPr>
          <a:xfrm>
            <a:off x="2939095" y="8643376"/>
            <a:ext cx="969122" cy="361167"/>
          </a:xfrm>
          <a:prstGeom prst="rect">
            <a:avLst/>
          </a:prstGeom>
        </p:spPr>
      </p:pic>
      <p:graphicFrame>
        <p:nvGraphicFramePr>
          <p:cNvPr id="32" name="Table 10">
            <a:extLst>
              <a:ext uri="{FF2B5EF4-FFF2-40B4-BE49-F238E27FC236}">
                <a16:creationId xmlns:a16="http://schemas.microsoft.com/office/drawing/2014/main" id="{7FB5CDF7-34A3-4303-DAAF-ABCB13E9A176}"/>
              </a:ext>
            </a:extLst>
          </p:cNvPr>
          <p:cNvGraphicFramePr>
            <a:graphicFrameLocks noGrp="1"/>
          </p:cNvGraphicFramePr>
          <p:nvPr>
            <p:extLst>
              <p:ext uri="{D42A27DB-BD31-4B8C-83A1-F6EECF244321}">
                <p14:modId xmlns:p14="http://schemas.microsoft.com/office/powerpoint/2010/main" val="149894764"/>
              </p:ext>
            </p:extLst>
          </p:nvPr>
        </p:nvGraphicFramePr>
        <p:xfrm>
          <a:off x="365760" y="5482378"/>
          <a:ext cx="6126480" cy="3108960"/>
        </p:xfrm>
        <a:graphic>
          <a:graphicData uri="http://schemas.openxmlformats.org/drawingml/2006/table">
            <a:tbl>
              <a:tblPr firstRow="1" bandRow="1">
                <a:tableStyleId>{5C22544A-7EE6-4342-B048-85BDC9FD1C3A}</a:tableStyleId>
              </a:tblPr>
              <a:tblGrid>
                <a:gridCol w="3063240">
                  <a:extLst>
                    <a:ext uri="{9D8B030D-6E8A-4147-A177-3AD203B41FA5}">
                      <a16:colId xmlns:a16="http://schemas.microsoft.com/office/drawing/2014/main" val="4255040201"/>
                    </a:ext>
                  </a:extLst>
                </a:gridCol>
                <a:gridCol w="3063240">
                  <a:extLst>
                    <a:ext uri="{9D8B030D-6E8A-4147-A177-3AD203B41FA5}">
                      <a16:colId xmlns:a16="http://schemas.microsoft.com/office/drawing/2014/main" val="1454172241"/>
                    </a:ext>
                  </a:extLst>
                </a:gridCol>
              </a:tblGrid>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endParaRPr lang="en-US" sz="1200" b="0" dirty="0">
                        <a:latin typeface="Arial Nova Light" panose="020B0304020202020204" pitchFamily="34" charset="0"/>
                      </a:endParaRPr>
                    </a:p>
                  </a:txBody>
                  <a:tcP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057286816"/>
                  </a:ext>
                </a:extLst>
              </a:tr>
              <a:tr h="502920">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3037B"/>
                          </a:solidFill>
                          <a:latin typeface="Arial Nova Light" panose="020B0304020202020204" pitchFamily="34" charset="0"/>
                        </a:rPr>
                        <a:t>Describe step or work activity here Describe step or work activity here Describe step or work activity here Describe step or work activity here Describe step or work activity here Describe step or work activity here Describe step or work activity here Describe step or work activity</a:t>
                      </a: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algn="ctr"/>
                      <a:endParaRPr lang="en-US" sz="1200" b="1" dirty="0">
                        <a:solidFill>
                          <a:srgbClr val="03037B"/>
                        </a:solidFill>
                        <a:latin typeface="Arial Nova" panose="020B0504020202020204" pitchFamily="34" charset="0"/>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solidFill>
                      <a:srgbClr val="E9EDEF"/>
                    </a:solidFill>
                  </a:tcPr>
                </a:tc>
                <a:extLst>
                  <a:ext uri="{0D108BD9-81ED-4DB2-BD59-A6C34878D82A}">
                    <a16:rowId xmlns:a16="http://schemas.microsoft.com/office/drawing/2014/main" val="3022758751"/>
                  </a:ext>
                </a:extLst>
              </a:tr>
              <a:tr h="192024">
                <a:tc>
                  <a:txBody>
                    <a:bodyPr/>
                    <a:lstStyle/>
                    <a:p>
                      <a:pPr algn="ctr"/>
                      <a:r>
                        <a:rPr lang="en-US" sz="1200" b="1" dirty="0">
                          <a:solidFill>
                            <a:srgbClr val="03037B"/>
                          </a:solidFill>
                          <a:latin typeface="Arial Nova" panose="020B0504020202020204" pitchFamily="34" charset="0"/>
                        </a:rPr>
                        <a:t>Potential Hazard</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algn="ctr"/>
                      <a:r>
                        <a:rPr lang="en-US" sz="1200" b="1" dirty="0">
                          <a:solidFill>
                            <a:srgbClr val="03037B"/>
                          </a:solidFill>
                          <a:latin typeface="Arial Nova" panose="020B0504020202020204" pitchFamily="34" charset="0"/>
                        </a:rPr>
                        <a:t>Control Measures</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869910173"/>
                  </a:ext>
                </a:extLst>
              </a:tr>
              <a:tr h="5852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kern="1200" dirty="0">
                          <a:solidFill>
                            <a:srgbClr val="03037B"/>
                          </a:solidFill>
                          <a:latin typeface="Arial Nova Light" panose="020B0304020202020204" pitchFamily="34" charset="0"/>
                          <a:ea typeface="+mn-ea"/>
                          <a:cs typeface="+mn-cs"/>
                        </a:rPr>
                        <a:t>Describe potential hazards here Describe potential hazards here Describe potential hazards here Describe potential hazards here </a:t>
                      </a: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kern="1200" dirty="0">
                          <a:solidFill>
                            <a:srgbClr val="03037B"/>
                          </a:solidFill>
                          <a:latin typeface="Arial Nova Light" panose="020B0304020202020204" pitchFamily="34" charset="0"/>
                          <a:ea typeface="+mn-ea"/>
                          <a:cs typeface="+mn-cs"/>
                        </a:rPr>
                        <a:t>Describe control measures here Describe control measures here Describe control measures here Describe control measures</a:t>
                      </a: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2178451279"/>
                  </a:ext>
                </a:extLst>
              </a:tr>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190750960"/>
                  </a:ext>
                </a:extLst>
              </a:tr>
              <a:tr h="585216">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dirty="0">
                        <a:solidFill>
                          <a:srgbClr val="03037B"/>
                        </a:solidFill>
                        <a:latin typeface="Arial Nova Light" panose="020B0304020202020204" pitchFamily="34" charset="0"/>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935603610"/>
                  </a:ext>
                </a:extLst>
              </a:tr>
              <a:tr h="192024">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Control Measures</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455012990"/>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982633329"/>
                  </a:ext>
                </a:extLst>
              </a:tr>
            </a:tbl>
          </a:graphicData>
        </a:graphic>
      </p:graphicFrame>
      <p:graphicFrame>
        <p:nvGraphicFramePr>
          <p:cNvPr id="11" name="Table 10">
            <a:extLst>
              <a:ext uri="{FF2B5EF4-FFF2-40B4-BE49-F238E27FC236}">
                <a16:creationId xmlns:a16="http://schemas.microsoft.com/office/drawing/2014/main" id="{3E927338-DB38-4458-452E-A1EE92B063AE}"/>
              </a:ext>
            </a:extLst>
          </p:cNvPr>
          <p:cNvGraphicFramePr>
            <a:graphicFrameLocks noGrp="1"/>
          </p:cNvGraphicFramePr>
          <p:nvPr>
            <p:extLst>
              <p:ext uri="{D42A27DB-BD31-4B8C-83A1-F6EECF244321}">
                <p14:modId xmlns:p14="http://schemas.microsoft.com/office/powerpoint/2010/main" val="3872850730"/>
              </p:ext>
            </p:extLst>
          </p:nvPr>
        </p:nvGraphicFramePr>
        <p:xfrm>
          <a:off x="365760" y="777240"/>
          <a:ext cx="6126480" cy="4700016"/>
        </p:xfrm>
        <a:graphic>
          <a:graphicData uri="http://schemas.openxmlformats.org/drawingml/2006/table">
            <a:tbl>
              <a:tblPr firstRow="1" bandRow="1">
                <a:tableStyleId>{5C22544A-7EE6-4342-B048-85BDC9FD1C3A}</a:tableStyleId>
              </a:tblPr>
              <a:tblGrid>
                <a:gridCol w="2331720">
                  <a:extLst>
                    <a:ext uri="{9D8B030D-6E8A-4147-A177-3AD203B41FA5}">
                      <a16:colId xmlns:a16="http://schemas.microsoft.com/office/drawing/2014/main" val="4255040201"/>
                    </a:ext>
                  </a:extLst>
                </a:gridCol>
                <a:gridCol w="365760">
                  <a:extLst>
                    <a:ext uri="{9D8B030D-6E8A-4147-A177-3AD203B41FA5}">
                      <a16:colId xmlns:a16="http://schemas.microsoft.com/office/drawing/2014/main" val="3871451182"/>
                    </a:ext>
                  </a:extLst>
                </a:gridCol>
                <a:gridCol w="365760">
                  <a:extLst>
                    <a:ext uri="{9D8B030D-6E8A-4147-A177-3AD203B41FA5}">
                      <a16:colId xmlns:a16="http://schemas.microsoft.com/office/drawing/2014/main" val="2063503799"/>
                    </a:ext>
                  </a:extLst>
                </a:gridCol>
                <a:gridCol w="2331720">
                  <a:extLst>
                    <a:ext uri="{9D8B030D-6E8A-4147-A177-3AD203B41FA5}">
                      <a16:colId xmlns:a16="http://schemas.microsoft.com/office/drawing/2014/main" val="1961206726"/>
                    </a:ext>
                  </a:extLst>
                </a:gridCol>
                <a:gridCol w="365760">
                  <a:extLst>
                    <a:ext uri="{9D8B030D-6E8A-4147-A177-3AD203B41FA5}">
                      <a16:colId xmlns:a16="http://schemas.microsoft.com/office/drawing/2014/main" val="3057736821"/>
                    </a:ext>
                  </a:extLst>
                </a:gridCol>
                <a:gridCol w="365760">
                  <a:extLst>
                    <a:ext uri="{9D8B030D-6E8A-4147-A177-3AD203B41FA5}">
                      <a16:colId xmlns:a16="http://schemas.microsoft.com/office/drawing/2014/main" val="1454172241"/>
                    </a:ext>
                  </a:extLst>
                </a:gridCol>
              </a:tblGrid>
              <a:tr h="210312">
                <a:tc gridSpan="6">
                  <a:txBody>
                    <a:bodyPr/>
                    <a:lstStyle/>
                    <a:p>
                      <a:pPr algn="ctr"/>
                      <a:r>
                        <a:rPr lang="en-US" sz="1200" b="1" spc="200" baseline="0" dirty="0">
                          <a:solidFill>
                            <a:schemeClr val="bg1"/>
                          </a:solidFill>
                          <a:latin typeface="Arial Nova" panose="020B0504020202020204" pitchFamily="34" charset="0"/>
                        </a:rPr>
                        <a:t>PROCEDURES / PERMITS / PROTECTIVE EQUIPMENT</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3037B"/>
                      </a:solidFill>
                      <a:prstDash val="solid"/>
                      <a:round/>
                      <a:headEnd type="none" w="med" len="med"/>
                      <a:tailEnd type="none" w="med" len="med"/>
                    </a:lnL>
                  </a:tcPr>
                </a:tc>
                <a:tc hMerge="1">
                  <a:txBody>
                    <a:bodyPr/>
                    <a:lstStyle/>
                    <a:p>
                      <a:endParaRPr lang="en-US"/>
                    </a:p>
                  </a:txBody>
                  <a:tcPr/>
                </a:tc>
                <a:tc hMerge="1">
                  <a:txBody>
                    <a:bodyPr/>
                    <a:lstStyle/>
                    <a:p>
                      <a:endParaRPr lang="en-US" sz="1200" b="0" dirty="0">
                        <a:latin typeface="Arial Nova Light" panose="020B0304020202020204" pitchFamily="34" charset="0"/>
                      </a:endParaRPr>
                    </a:p>
                  </a:txBody>
                  <a:tcP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057286816"/>
                  </a:ext>
                </a:extLst>
              </a:tr>
              <a:tr h="210312">
                <a:tc gridSpan="3">
                  <a:txBody>
                    <a:bodyPr/>
                    <a:lstStyle/>
                    <a:p>
                      <a:pPr algn="ctr"/>
                      <a:r>
                        <a:rPr lang="en-US" sz="1200" b="1" dirty="0">
                          <a:solidFill>
                            <a:schemeClr val="bg1"/>
                          </a:solidFill>
                          <a:latin typeface="Arial Nova" panose="020B0504020202020204" pitchFamily="34" charset="0"/>
                        </a:rPr>
                        <a:t>Procedures &amp; Required Permits</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9CADB6"/>
                    </a:solidFill>
                  </a:tcPr>
                </a:tc>
                <a:tc hMerge="1">
                  <a:txBody>
                    <a:bodyPr/>
                    <a:lstStyle/>
                    <a:p>
                      <a:endParaRPr lang="en-US" sz="1200" b="1" dirty="0">
                        <a:solidFill>
                          <a:srgbClr val="03037B"/>
                        </a:solidFill>
                        <a:latin typeface="Arial Nova" panose="020B0504020202020204" pitchFamily="34" charset="0"/>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solidFill>
                      <a:srgbClr val="E9EDEF"/>
                    </a:solidFill>
                  </a:tcPr>
                </a:tc>
                <a:tc hMerge="1">
                  <a:txBody>
                    <a:bodyPr/>
                    <a:lstStyle/>
                    <a:p>
                      <a:endParaRPr lang="en-US" sz="1200" b="1" dirty="0">
                        <a:solidFill>
                          <a:srgbClr val="03037B"/>
                        </a:solidFill>
                        <a:latin typeface="Arial Nova" panose="020B0504020202020204" pitchFamily="34" charset="0"/>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solidFill>
                      <a:srgbClr val="E9EDEF"/>
                    </a:solidFill>
                  </a:tcPr>
                </a:tc>
                <a:tc gridSpan="3">
                  <a:txBody>
                    <a:bodyPr/>
                    <a:lstStyle/>
                    <a:p>
                      <a:pPr algn="ctr"/>
                      <a:r>
                        <a:rPr lang="en-US" sz="1200" b="1" dirty="0">
                          <a:solidFill>
                            <a:schemeClr val="bg1"/>
                          </a:solidFill>
                          <a:latin typeface="Arial Nova" panose="020B0504020202020204" pitchFamily="34" charset="0"/>
                        </a:rPr>
                        <a:t>Personal Protective Equipment</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9CADB6"/>
                    </a:solidFill>
                  </a:tcPr>
                </a:tc>
                <a:tc hMerge="1">
                  <a:txBody>
                    <a:bodyPr/>
                    <a:lstStyle/>
                    <a:p>
                      <a:endParaRPr lang="en-US" sz="1200" b="1" dirty="0">
                        <a:solidFill>
                          <a:srgbClr val="03037B"/>
                        </a:solidFill>
                        <a:latin typeface="Arial Nova" panose="020B0504020202020204" pitchFamily="34" charset="0"/>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solidFill>
                      <a:srgbClr val="E9EDEF"/>
                    </a:solidFill>
                  </a:tcPr>
                </a:tc>
                <a:tc hMerge="1">
                  <a:txBody>
                    <a:bodyPr/>
                    <a:lstStyle/>
                    <a:p>
                      <a:endParaRPr lang="en-US" sz="1200" b="1" dirty="0">
                        <a:solidFill>
                          <a:srgbClr val="03037B"/>
                        </a:solidFill>
                        <a:latin typeface="Arial Nova" panose="020B0504020202020204" pitchFamily="34" charset="0"/>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solidFill>
                      <a:srgbClr val="E9EDEF"/>
                    </a:solidFill>
                  </a:tcPr>
                </a:tc>
                <a:extLst>
                  <a:ext uri="{0D108BD9-81ED-4DB2-BD59-A6C34878D82A}">
                    <a16:rowId xmlns:a16="http://schemas.microsoft.com/office/drawing/2014/main" val="1026609778"/>
                  </a:ext>
                </a:extLst>
              </a:tr>
              <a:tr h="329184">
                <a:tc>
                  <a:txBody>
                    <a:bodyPr/>
                    <a:lstStyle/>
                    <a:p>
                      <a:r>
                        <a:rPr lang="en-US" sz="1200" b="1" dirty="0">
                          <a:solidFill>
                            <a:srgbClr val="03037B"/>
                          </a:solidFill>
                          <a:latin typeface="Arial Nova" panose="020B0504020202020204" pitchFamily="34" charset="0"/>
                        </a:rPr>
                        <a:t>Item</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endParaRPr lang="en-US" sz="1200" b="1" dirty="0">
                        <a:solidFill>
                          <a:srgbClr val="03037B"/>
                        </a:solidFill>
                        <a:latin typeface="Arial Nova" panose="020B05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03037B"/>
                    </a:solidFill>
                  </a:tcPr>
                </a:tc>
                <a:tc>
                  <a:txBody>
                    <a:bodyPr/>
                    <a:lstStyle/>
                    <a:p>
                      <a:endParaRPr lang="en-US" sz="1200" b="1" dirty="0">
                        <a:solidFill>
                          <a:srgbClr val="03037B"/>
                        </a:solidFill>
                        <a:latin typeface="Arial Nova" panose="020B05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03037B"/>
                    </a:solidFill>
                  </a:tcPr>
                </a:tc>
                <a:tc>
                  <a:txBody>
                    <a:bodyPr/>
                    <a:lstStyle/>
                    <a:p>
                      <a:r>
                        <a:rPr lang="en-US" sz="1200" b="1" dirty="0">
                          <a:solidFill>
                            <a:srgbClr val="03037B"/>
                          </a:solidFill>
                          <a:latin typeface="Arial Nova" panose="020B0504020202020204" pitchFamily="34" charset="0"/>
                        </a:rPr>
                        <a:t>Item</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endParaRPr lang="en-US" sz="1200" b="1" dirty="0">
                        <a:solidFill>
                          <a:srgbClr val="03037B"/>
                        </a:solidFill>
                        <a:latin typeface="Arial Nova" panose="020B05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03037B"/>
                    </a:solidFill>
                  </a:tcPr>
                </a:tc>
                <a:tc>
                  <a:txBody>
                    <a:bodyPr/>
                    <a:lstStyle/>
                    <a:p>
                      <a:endParaRPr lang="en-US" sz="1200" b="1" dirty="0">
                        <a:solidFill>
                          <a:srgbClr val="03037B"/>
                        </a:solidFill>
                        <a:latin typeface="Arial Nova" panose="020B05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03037B"/>
                    </a:solidFill>
                  </a:tcPr>
                </a:tc>
                <a:extLst>
                  <a:ext uri="{0D108BD9-81ED-4DB2-BD59-A6C34878D82A}">
                    <a16:rowId xmlns:a16="http://schemas.microsoft.com/office/drawing/2014/main" val="869910173"/>
                  </a:ext>
                </a:extLst>
              </a:tr>
              <a:tr h="329184">
                <a:tc>
                  <a:txBody>
                    <a:bodyPr/>
                    <a:lstStyle/>
                    <a:p>
                      <a:r>
                        <a:rPr lang="en-US" sz="1200" b="0" dirty="0">
                          <a:solidFill>
                            <a:srgbClr val="03037B"/>
                          </a:solidFill>
                          <a:latin typeface="Arial Nova Light" panose="020B0304020202020204" pitchFamily="34" charset="0"/>
                        </a:rPr>
                        <a:t>Hot Work</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Fall Protection</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2178451279"/>
                  </a:ext>
                </a:extLst>
              </a:tr>
              <a:tr h="329184">
                <a:tc>
                  <a:txBody>
                    <a:bodyPr/>
                    <a:lstStyle/>
                    <a:p>
                      <a:r>
                        <a:rPr lang="en-US" sz="1200" b="0" dirty="0">
                          <a:solidFill>
                            <a:srgbClr val="03037B"/>
                          </a:solidFill>
                          <a:latin typeface="Arial Nova Light" panose="020B0304020202020204" pitchFamily="34" charset="0"/>
                        </a:rPr>
                        <a:t>Confined Space Entry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Eye / Face</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1236750838"/>
                  </a:ext>
                </a:extLst>
              </a:tr>
              <a:tr h="329184">
                <a:tc>
                  <a:txBody>
                    <a:bodyPr/>
                    <a:lstStyle/>
                    <a:p>
                      <a:r>
                        <a:rPr lang="en-US" sz="1200" b="0" dirty="0">
                          <a:solidFill>
                            <a:srgbClr val="03037B"/>
                          </a:solidFill>
                          <a:latin typeface="Arial Nova Light" panose="020B0304020202020204" pitchFamily="34" charset="0"/>
                        </a:rPr>
                        <a:t>Excavation</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Respiratory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1921608044"/>
                  </a:ext>
                </a:extLst>
              </a:tr>
              <a:tr h="329184">
                <a:tc>
                  <a:txBody>
                    <a:bodyPr/>
                    <a:lstStyle/>
                    <a:p>
                      <a:r>
                        <a:rPr lang="en-US" sz="1200" b="0" dirty="0">
                          <a:solidFill>
                            <a:srgbClr val="03037B"/>
                          </a:solidFill>
                          <a:latin typeface="Arial Nova Light" panose="020B0304020202020204" pitchFamily="34" charset="0"/>
                        </a:rPr>
                        <a:t>Lock Out / Tag Out</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Foot / Toe</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3250731860"/>
                  </a:ext>
                </a:extLst>
              </a:tr>
              <a:tr h="329184">
                <a:tc>
                  <a:txBody>
                    <a:bodyPr/>
                    <a:lstStyle/>
                    <a:p>
                      <a:r>
                        <a:rPr lang="en-US" sz="1200" b="0" dirty="0">
                          <a:solidFill>
                            <a:srgbClr val="03037B"/>
                          </a:solidFill>
                          <a:latin typeface="Arial Nova Light" panose="020B0304020202020204" pitchFamily="34" charset="0"/>
                        </a:rPr>
                        <a:t>Critical Lift Plan</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Hand</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689216941"/>
                  </a:ext>
                </a:extLst>
              </a:tr>
              <a:tr h="329184">
                <a:tc>
                  <a:txBody>
                    <a:bodyPr/>
                    <a:lstStyle/>
                    <a:p>
                      <a:r>
                        <a:rPr lang="en-US" sz="1200" b="0" dirty="0">
                          <a:solidFill>
                            <a:srgbClr val="03037B"/>
                          </a:solidFill>
                          <a:latin typeface="Arial Nova Light" panose="020B0304020202020204" pitchFamily="34" charset="0"/>
                        </a:rPr>
                        <a:t>Close Proximity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Hearing</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3454686040"/>
                  </a:ext>
                </a:extLst>
              </a:tr>
              <a:tr h="329184">
                <a:tc>
                  <a:txBody>
                    <a:bodyPr/>
                    <a:lstStyle/>
                    <a:p>
                      <a:r>
                        <a:rPr lang="en-US" sz="1200" b="0" dirty="0">
                          <a:solidFill>
                            <a:srgbClr val="03037B"/>
                          </a:solidFill>
                          <a:latin typeface="Arial Nova Light" panose="020B0304020202020204" pitchFamily="34" charset="0"/>
                        </a:rPr>
                        <a:t>Traffic Control / Barricades</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Vest / Reflective Clothing</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3561322553"/>
                  </a:ext>
                </a:extLst>
              </a:tr>
              <a:tr h="329184">
                <a:tc>
                  <a:txBody>
                    <a:bodyPr/>
                    <a:lstStyle/>
                    <a:p>
                      <a:r>
                        <a:rPr lang="en-US" sz="1200" b="0" dirty="0">
                          <a:solidFill>
                            <a:srgbClr val="03037B"/>
                          </a:solidFill>
                          <a:latin typeface="Arial Nova Light" panose="020B0304020202020204" pitchFamily="34" charset="0"/>
                        </a:rPr>
                        <a:t>Spotter Required</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r>
                        <a:rPr lang="en-US" sz="1200" b="0" dirty="0">
                          <a:solidFill>
                            <a:srgbClr val="03037B"/>
                          </a:solidFill>
                          <a:latin typeface="Arial Nova Light" panose="020B0304020202020204" pitchFamily="34" charset="0"/>
                        </a:rPr>
                        <a:t>Head Protection</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1383161757"/>
                  </a:ext>
                </a:extLst>
              </a:tr>
              <a:tr h="329184">
                <a:tc>
                  <a:txBody>
                    <a:bodyPr/>
                    <a:lstStyle/>
                    <a:p>
                      <a:r>
                        <a:rPr lang="en-US" sz="1200" b="0" dirty="0">
                          <a:solidFill>
                            <a:srgbClr val="03037B"/>
                          </a:solidFill>
                          <a:latin typeface="Arial Nova Light" panose="020B0304020202020204" pitchFamily="34" charset="0"/>
                        </a:rPr>
                        <a:t>General Permit</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1968640856"/>
                  </a:ext>
                </a:extLst>
              </a:tr>
              <a:tr h="329184">
                <a:tc>
                  <a:txBody>
                    <a:bodyPr/>
                    <a:lstStyle/>
                    <a:p>
                      <a:r>
                        <a:rPr lang="en-US" sz="1200" b="0" dirty="0">
                          <a:solidFill>
                            <a:srgbClr val="03037B"/>
                          </a:solidFill>
                          <a:latin typeface="Arial Nova Light" panose="020B0304020202020204" pitchFamily="34" charset="0"/>
                        </a:rPr>
                        <a:t>Fall Protection Plan</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3524135651"/>
                  </a:ext>
                </a:extLst>
              </a:tr>
              <a:tr h="329184">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2349625049"/>
                  </a:ext>
                </a:extLst>
              </a:tr>
              <a:tr h="329184">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endParaRPr lang="en-US" sz="1200" b="0" dirty="0">
                        <a:solidFill>
                          <a:srgbClr val="03037B"/>
                        </a:solidFill>
                        <a:latin typeface="Arial Nova Light" panose="020B0304020202020204" pitchFamily="34" charset="0"/>
                      </a:endParaRP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946242026"/>
                  </a:ext>
                </a:extLst>
              </a:tr>
            </a:tbl>
          </a:graphicData>
        </a:graphic>
      </p:graphicFrame>
      <p:pic>
        <p:nvPicPr>
          <p:cNvPr id="7" name="Picture 6" descr="Icon&#10;&#10;Description automatically generated">
            <a:extLst>
              <a:ext uri="{FF2B5EF4-FFF2-40B4-BE49-F238E27FC236}">
                <a16:creationId xmlns:a16="http://schemas.microsoft.com/office/drawing/2014/main" id="{737039C0-028C-AC9E-28A4-88F65E6135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7544" y="1230552"/>
            <a:ext cx="301768" cy="320040"/>
          </a:xfrm>
          <a:prstGeom prst="rect">
            <a:avLst/>
          </a:prstGeom>
        </p:spPr>
      </p:pic>
      <p:pic>
        <p:nvPicPr>
          <p:cNvPr id="9" name="Picture 8" descr="Icon&#10;&#10;Description automatically generated">
            <a:extLst>
              <a:ext uri="{FF2B5EF4-FFF2-40B4-BE49-F238E27FC236}">
                <a16:creationId xmlns:a16="http://schemas.microsoft.com/office/drawing/2014/main" id="{7F1170B1-FCE4-E96E-DF89-3E4B240A84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3667" y="1230552"/>
            <a:ext cx="310073" cy="320040"/>
          </a:xfrm>
          <a:prstGeom prst="rect">
            <a:avLst/>
          </a:prstGeom>
        </p:spPr>
      </p:pic>
      <p:pic>
        <p:nvPicPr>
          <p:cNvPr id="20" name="Picture 19" descr="Icon&#10;&#10;Description automatically generated">
            <a:extLst>
              <a:ext uri="{FF2B5EF4-FFF2-40B4-BE49-F238E27FC236}">
                <a16:creationId xmlns:a16="http://schemas.microsoft.com/office/drawing/2014/main" id="{7F65F8CE-0DE2-F2DB-8A51-B2A324306B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6917" y="1230552"/>
            <a:ext cx="301768" cy="320040"/>
          </a:xfrm>
          <a:prstGeom prst="rect">
            <a:avLst/>
          </a:prstGeom>
        </p:spPr>
      </p:pic>
      <p:pic>
        <p:nvPicPr>
          <p:cNvPr id="21" name="Picture 20" descr="Icon&#10;&#10;Description automatically generated">
            <a:extLst>
              <a:ext uri="{FF2B5EF4-FFF2-40B4-BE49-F238E27FC236}">
                <a16:creationId xmlns:a16="http://schemas.microsoft.com/office/drawing/2014/main" id="{2B292357-CB60-70C3-3081-F3E77FC047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3040" y="1230552"/>
            <a:ext cx="310073" cy="320040"/>
          </a:xfrm>
          <a:prstGeom prst="rect">
            <a:avLst/>
          </a:prstGeom>
        </p:spPr>
      </p:pic>
    </p:spTree>
    <p:extLst>
      <p:ext uri="{BB962C8B-B14F-4D97-AF65-F5344CB8AC3E}">
        <p14:creationId xmlns:p14="http://schemas.microsoft.com/office/powerpoint/2010/main" val="332741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a:extLst>
              <a:ext uri="{FF2B5EF4-FFF2-40B4-BE49-F238E27FC236}">
                <a16:creationId xmlns:a16="http://schemas.microsoft.com/office/drawing/2014/main" id="{37CD2A71-8545-462C-8C4C-15940D120D8A}"/>
              </a:ext>
            </a:extLst>
          </p:cNvPr>
          <p:cNvSpPr/>
          <p:nvPr/>
        </p:nvSpPr>
        <p:spPr>
          <a:xfrm>
            <a:off x="0" y="1"/>
            <a:ext cx="6858000" cy="9144000"/>
          </a:xfrm>
          <a:prstGeom prst="frame">
            <a:avLst>
              <a:gd name="adj1" fmla="val 1253"/>
            </a:avLst>
          </a:prstGeom>
          <a:solidFill>
            <a:srgbClr val="0303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3" name="Straight Connector 72">
            <a:extLst>
              <a:ext uri="{FF2B5EF4-FFF2-40B4-BE49-F238E27FC236}">
                <a16:creationId xmlns:a16="http://schemas.microsoft.com/office/drawing/2014/main" id="{62135316-38D9-4DB3-8DBD-EBF5B86CE43B}"/>
              </a:ext>
            </a:extLst>
          </p:cNvPr>
          <p:cNvCxnSpPr/>
          <p:nvPr/>
        </p:nvCxnSpPr>
        <p:spPr>
          <a:xfrm>
            <a:off x="365760" y="484632"/>
            <a:ext cx="6126480" cy="0"/>
          </a:xfrm>
          <a:prstGeom prst="line">
            <a:avLst/>
          </a:prstGeom>
          <a:ln w="12700">
            <a:solidFill>
              <a:srgbClr val="03037B"/>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A69F106-7B8D-F7BD-48C3-E15C65145190}"/>
              </a:ext>
            </a:extLst>
          </p:cNvPr>
          <p:cNvSpPr txBox="1"/>
          <p:nvPr/>
        </p:nvSpPr>
        <p:spPr>
          <a:xfrm>
            <a:off x="1172590" y="320040"/>
            <a:ext cx="4502132" cy="338554"/>
          </a:xfrm>
          <a:prstGeom prst="rect">
            <a:avLst/>
          </a:prstGeom>
          <a:solidFill>
            <a:schemeClr val="bg1"/>
          </a:solidFill>
        </p:spPr>
        <p:txBody>
          <a:bodyPr wrap="square" rtlCol="0">
            <a:spAutoFit/>
          </a:bodyPr>
          <a:lstStyle/>
          <a:p>
            <a:pPr algn="dist"/>
            <a:r>
              <a:rPr lang="en-US" sz="1600" b="1" dirty="0">
                <a:solidFill>
                  <a:srgbClr val="03037B"/>
                </a:solidFill>
                <a:latin typeface="Arial Nova" panose="020B0504020202020204" pitchFamily="34" charset="0"/>
              </a:rPr>
              <a:t>JOB HAZARD ANALYSIS FORM</a:t>
            </a:r>
          </a:p>
        </p:txBody>
      </p:sp>
      <p:pic>
        <p:nvPicPr>
          <p:cNvPr id="29" name="Picture 28">
            <a:extLst>
              <a:ext uri="{FF2B5EF4-FFF2-40B4-BE49-F238E27FC236}">
                <a16:creationId xmlns:a16="http://schemas.microsoft.com/office/drawing/2014/main" id="{FFFFC4E8-D535-FC7F-DE9E-76FC97A5E243}"/>
              </a:ext>
            </a:extLst>
          </p:cNvPr>
          <p:cNvPicPr>
            <a:picLocks noChangeAspect="1"/>
          </p:cNvPicPr>
          <p:nvPr/>
        </p:nvPicPr>
        <p:blipFill rotWithShape="1">
          <a:blip r:embed="rId2">
            <a:extLst>
              <a:ext uri="{28A0092B-C50C-407E-A947-70E740481C1C}">
                <a14:useLocalDpi xmlns:a14="http://schemas.microsoft.com/office/drawing/2010/main" val="0"/>
              </a:ext>
            </a:extLst>
          </a:blip>
          <a:srcRect t="12862"/>
          <a:stretch/>
        </p:blipFill>
        <p:spPr>
          <a:xfrm>
            <a:off x="2939095" y="8643376"/>
            <a:ext cx="969122" cy="361167"/>
          </a:xfrm>
          <a:prstGeom prst="rect">
            <a:avLst/>
          </a:prstGeom>
        </p:spPr>
      </p:pic>
      <p:graphicFrame>
        <p:nvGraphicFramePr>
          <p:cNvPr id="32" name="Table 10">
            <a:extLst>
              <a:ext uri="{FF2B5EF4-FFF2-40B4-BE49-F238E27FC236}">
                <a16:creationId xmlns:a16="http://schemas.microsoft.com/office/drawing/2014/main" id="{7FB5CDF7-34A3-4303-DAAF-ABCB13E9A176}"/>
              </a:ext>
            </a:extLst>
          </p:cNvPr>
          <p:cNvGraphicFramePr>
            <a:graphicFrameLocks noGrp="1"/>
          </p:cNvGraphicFramePr>
          <p:nvPr>
            <p:extLst>
              <p:ext uri="{D42A27DB-BD31-4B8C-83A1-F6EECF244321}">
                <p14:modId xmlns:p14="http://schemas.microsoft.com/office/powerpoint/2010/main" val="3092714070"/>
              </p:ext>
            </p:extLst>
          </p:nvPr>
        </p:nvGraphicFramePr>
        <p:xfrm>
          <a:off x="365760" y="777240"/>
          <a:ext cx="6126480" cy="7818120"/>
        </p:xfrm>
        <a:graphic>
          <a:graphicData uri="http://schemas.openxmlformats.org/drawingml/2006/table">
            <a:tbl>
              <a:tblPr firstRow="1" bandRow="1">
                <a:tableStyleId>{5C22544A-7EE6-4342-B048-85BDC9FD1C3A}</a:tableStyleId>
              </a:tblPr>
              <a:tblGrid>
                <a:gridCol w="3063240">
                  <a:extLst>
                    <a:ext uri="{9D8B030D-6E8A-4147-A177-3AD203B41FA5}">
                      <a16:colId xmlns:a16="http://schemas.microsoft.com/office/drawing/2014/main" val="4255040201"/>
                    </a:ext>
                  </a:extLst>
                </a:gridCol>
                <a:gridCol w="3063240">
                  <a:extLst>
                    <a:ext uri="{9D8B030D-6E8A-4147-A177-3AD203B41FA5}">
                      <a16:colId xmlns:a16="http://schemas.microsoft.com/office/drawing/2014/main" val="1454172241"/>
                    </a:ext>
                  </a:extLst>
                </a:gridCol>
              </a:tblGrid>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endParaRPr lang="en-US" sz="1200" b="0" dirty="0">
                        <a:latin typeface="Arial Nova Light" panose="020B0304020202020204" pitchFamily="34" charset="0"/>
                      </a:endParaRPr>
                    </a:p>
                  </a:txBody>
                  <a:tcP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057286816"/>
                  </a:ext>
                </a:extLst>
              </a:tr>
              <a:tr h="585216">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dirty="0">
                        <a:solidFill>
                          <a:srgbClr val="03037B"/>
                        </a:solidFill>
                        <a:latin typeface="Arial Nova Light" panose="020B0304020202020204" pitchFamily="34" charset="0"/>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algn="ctr"/>
                      <a:endParaRPr lang="en-US" sz="1200" b="1" dirty="0">
                        <a:solidFill>
                          <a:srgbClr val="03037B"/>
                        </a:solidFill>
                        <a:latin typeface="Arial Nova" panose="020B0504020202020204" pitchFamily="34" charset="0"/>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solidFill>
                      <a:srgbClr val="E9EDEF"/>
                    </a:solidFill>
                  </a:tcPr>
                </a:tc>
                <a:extLst>
                  <a:ext uri="{0D108BD9-81ED-4DB2-BD59-A6C34878D82A}">
                    <a16:rowId xmlns:a16="http://schemas.microsoft.com/office/drawing/2014/main" val="3022758751"/>
                  </a:ext>
                </a:extLst>
              </a:tr>
              <a:tr h="192024">
                <a:tc>
                  <a:txBody>
                    <a:bodyPr/>
                    <a:lstStyle/>
                    <a:p>
                      <a:pPr algn="ctr"/>
                      <a:r>
                        <a:rPr lang="en-US" sz="1200" b="1" dirty="0">
                          <a:solidFill>
                            <a:srgbClr val="03037B"/>
                          </a:solidFill>
                          <a:latin typeface="Arial Nova" panose="020B0504020202020204" pitchFamily="34" charset="0"/>
                        </a:rPr>
                        <a:t>Potential Hazard</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algn="ctr"/>
                      <a:r>
                        <a:rPr lang="en-US" sz="1200" b="1" dirty="0">
                          <a:solidFill>
                            <a:srgbClr val="03037B"/>
                          </a:solidFill>
                          <a:latin typeface="Arial Nova" panose="020B0504020202020204" pitchFamily="34" charset="0"/>
                        </a:rPr>
                        <a:t>Control Measures</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869910173"/>
                  </a:ext>
                </a:extLst>
              </a:tr>
              <a:tr h="5852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2178451279"/>
                  </a:ext>
                </a:extLst>
              </a:tr>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190750960"/>
                  </a:ext>
                </a:extLst>
              </a:tr>
              <a:tr h="585216">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dirty="0">
                        <a:solidFill>
                          <a:srgbClr val="03037B"/>
                        </a:solidFill>
                        <a:latin typeface="Arial Nova Light" panose="020B0304020202020204" pitchFamily="34" charset="0"/>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935603610"/>
                  </a:ext>
                </a:extLst>
              </a:tr>
              <a:tr h="182880">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Control Measures</a:t>
                      </a: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455012990"/>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982633329"/>
                  </a:ext>
                </a:extLst>
              </a:tr>
              <a:tr h="210312">
                <a:tc gridSpan="2">
                  <a:txBody>
                    <a:bodyPr/>
                    <a:lstStyle/>
                    <a:p>
                      <a:pPr algn="ctr"/>
                      <a:r>
                        <a:rPr lang="en-US" sz="1200" b="1" spc="200" baseline="0" dirty="0">
                          <a:solidFill>
                            <a:schemeClr val="bg1"/>
                          </a:solidFill>
                          <a:latin typeface="Arial Nova" panose="020B0504020202020204" pitchFamily="34" charset="0"/>
                        </a:rPr>
                        <a:t>STEP OR WORK ACTIVITY</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2233951437"/>
                  </a:ext>
                </a:extLst>
              </a:tr>
              <a:tr h="585216">
                <a:tc gridSpan="2">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807347393"/>
                  </a:ext>
                </a:extLst>
              </a:tr>
              <a:tr h="192024">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Control Measures</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853596888"/>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4054516669"/>
                  </a:ext>
                </a:extLst>
              </a:tr>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284039826"/>
                  </a:ext>
                </a:extLst>
              </a:tr>
              <a:tr h="585216">
                <a:tc gridSpan="2">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2568596925"/>
                  </a:ext>
                </a:extLst>
              </a:tr>
              <a:tr h="192024">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Control Measures</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558446357"/>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3711506716"/>
                  </a:ext>
                </a:extLst>
              </a:tr>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515707619"/>
                  </a:ext>
                </a:extLst>
              </a:tr>
              <a:tr h="585216">
                <a:tc gridSpan="2">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039198566"/>
                  </a:ext>
                </a:extLst>
              </a:tr>
              <a:tr h="192024">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3037B"/>
                          </a:solidFill>
                          <a:latin typeface="Arial Nova" panose="020B0504020202020204" pitchFamily="34" charset="0"/>
                          <a:ea typeface="+mn-ea"/>
                          <a:cs typeface="+mn-cs"/>
                        </a:rPr>
                        <a:t>Control Measures</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980131801"/>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2806037250"/>
                  </a:ext>
                </a:extLst>
              </a:tr>
            </a:tbl>
          </a:graphicData>
        </a:graphic>
      </p:graphicFrame>
    </p:spTree>
    <p:extLst>
      <p:ext uri="{BB962C8B-B14F-4D97-AF65-F5344CB8AC3E}">
        <p14:creationId xmlns:p14="http://schemas.microsoft.com/office/powerpoint/2010/main" val="172606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a:extLst>
              <a:ext uri="{FF2B5EF4-FFF2-40B4-BE49-F238E27FC236}">
                <a16:creationId xmlns:a16="http://schemas.microsoft.com/office/drawing/2014/main" id="{37CD2A71-8545-462C-8C4C-15940D120D8A}"/>
              </a:ext>
            </a:extLst>
          </p:cNvPr>
          <p:cNvSpPr/>
          <p:nvPr/>
        </p:nvSpPr>
        <p:spPr>
          <a:xfrm>
            <a:off x="0" y="1"/>
            <a:ext cx="6858000" cy="9144000"/>
          </a:xfrm>
          <a:prstGeom prst="frame">
            <a:avLst>
              <a:gd name="adj1" fmla="val 1253"/>
            </a:avLst>
          </a:prstGeom>
          <a:solidFill>
            <a:srgbClr val="0303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3" name="Straight Connector 72">
            <a:extLst>
              <a:ext uri="{FF2B5EF4-FFF2-40B4-BE49-F238E27FC236}">
                <a16:creationId xmlns:a16="http://schemas.microsoft.com/office/drawing/2014/main" id="{62135316-38D9-4DB3-8DBD-EBF5B86CE43B}"/>
              </a:ext>
            </a:extLst>
          </p:cNvPr>
          <p:cNvCxnSpPr/>
          <p:nvPr/>
        </p:nvCxnSpPr>
        <p:spPr>
          <a:xfrm>
            <a:off x="365760" y="484632"/>
            <a:ext cx="6126480" cy="0"/>
          </a:xfrm>
          <a:prstGeom prst="line">
            <a:avLst/>
          </a:prstGeom>
          <a:ln w="12700">
            <a:solidFill>
              <a:srgbClr val="03037B"/>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A69F106-7B8D-F7BD-48C3-E15C65145190}"/>
              </a:ext>
            </a:extLst>
          </p:cNvPr>
          <p:cNvSpPr txBox="1"/>
          <p:nvPr/>
        </p:nvSpPr>
        <p:spPr>
          <a:xfrm>
            <a:off x="1172590" y="320040"/>
            <a:ext cx="4502132" cy="338554"/>
          </a:xfrm>
          <a:prstGeom prst="rect">
            <a:avLst/>
          </a:prstGeom>
          <a:solidFill>
            <a:schemeClr val="bg1"/>
          </a:solidFill>
        </p:spPr>
        <p:txBody>
          <a:bodyPr wrap="square" rtlCol="0">
            <a:spAutoFit/>
          </a:bodyPr>
          <a:lstStyle/>
          <a:p>
            <a:pPr algn="dist"/>
            <a:r>
              <a:rPr lang="en-US" sz="1600" b="1" dirty="0">
                <a:solidFill>
                  <a:srgbClr val="03037B"/>
                </a:solidFill>
                <a:latin typeface="Arial Nova" panose="020B0504020202020204" pitchFamily="34" charset="0"/>
              </a:rPr>
              <a:t>JOB HAZARD ANALYSIS FORM</a:t>
            </a:r>
          </a:p>
        </p:txBody>
      </p:sp>
      <p:pic>
        <p:nvPicPr>
          <p:cNvPr id="29" name="Picture 28">
            <a:extLst>
              <a:ext uri="{FF2B5EF4-FFF2-40B4-BE49-F238E27FC236}">
                <a16:creationId xmlns:a16="http://schemas.microsoft.com/office/drawing/2014/main" id="{FFFFC4E8-D535-FC7F-DE9E-76FC97A5E243}"/>
              </a:ext>
            </a:extLst>
          </p:cNvPr>
          <p:cNvPicPr>
            <a:picLocks noChangeAspect="1"/>
          </p:cNvPicPr>
          <p:nvPr/>
        </p:nvPicPr>
        <p:blipFill rotWithShape="1">
          <a:blip r:embed="rId2">
            <a:extLst>
              <a:ext uri="{28A0092B-C50C-407E-A947-70E740481C1C}">
                <a14:useLocalDpi xmlns:a14="http://schemas.microsoft.com/office/drawing/2010/main" val="0"/>
              </a:ext>
            </a:extLst>
          </a:blip>
          <a:srcRect t="12862"/>
          <a:stretch/>
        </p:blipFill>
        <p:spPr>
          <a:xfrm>
            <a:off x="2939095" y="8643376"/>
            <a:ext cx="969122" cy="361167"/>
          </a:xfrm>
          <a:prstGeom prst="rect">
            <a:avLst/>
          </a:prstGeom>
        </p:spPr>
      </p:pic>
      <p:graphicFrame>
        <p:nvGraphicFramePr>
          <p:cNvPr id="32" name="Table 10">
            <a:extLst>
              <a:ext uri="{FF2B5EF4-FFF2-40B4-BE49-F238E27FC236}">
                <a16:creationId xmlns:a16="http://schemas.microsoft.com/office/drawing/2014/main" id="{7FB5CDF7-34A3-4303-DAAF-ABCB13E9A176}"/>
              </a:ext>
            </a:extLst>
          </p:cNvPr>
          <p:cNvGraphicFramePr>
            <a:graphicFrameLocks noGrp="1"/>
          </p:cNvGraphicFramePr>
          <p:nvPr>
            <p:extLst>
              <p:ext uri="{D42A27DB-BD31-4B8C-83A1-F6EECF244321}">
                <p14:modId xmlns:p14="http://schemas.microsoft.com/office/powerpoint/2010/main" val="2643334247"/>
              </p:ext>
            </p:extLst>
          </p:nvPr>
        </p:nvGraphicFramePr>
        <p:xfrm>
          <a:off x="365760" y="777240"/>
          <a:ext cx="6126480" cy="7818120"/>
        </p:xfrm>
        <a:graphic>
          <a:graphicData uri="http://schemas.openxmlformats.org/drawingml/2006/table">
            <a:tbl>
              <a:tblPr firstRow="1" bandRow="1">
                <a:tableStyleId>{5C22544A-7EE6-4342-B048-85BDC9FD1C3A}</a:tableStyleId>
              </a:tblPr>
              <a:tblGrid>
                <a:gridCol w="3063240">
                  <a:extLst>
                    <a:ext uri="{9D8B030D-6E8A-4147-A177-3AD203B41FA5}">
                      <a16:colId xmlns:a16="http://schemas.microsoft.com/office/drawing/2014/main" val="4255040201"/>
                    </a:ext>
                  </a:extLst>
                </a:gridCol>
                <a:gridCol w="3063240">
                  <a:extLst>
                    <a:ext uri="{9D8B030D-6E8A-4147-A177-3AD203B41FA5}">
                      <a16:colId xmlns:a16="http://schemas.microsoft.com/office/drawing/2014/main" val="1454172241"/>
                    </a:ext>
                  </a:extLst>
                </a:gridCol>
              </a:tblGrid>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endParaRPr lang="en-US" sz="1200" b="0" dirty="0">
                        <a:latin typeface="Arial Nova Light" panose="020B0304020202020204" pitchFamily="34" charset="0"/>
                      </a:endParaRPr>
                    </a:p>
                  </a:txBody>
                  <a:tcP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057286816"/>
                  </a:ext>
                </a:extLst>
              </a:tr>
              <a:tr h="585216">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dirty="0">
                        <a:solidFill>
                          <a:srgbClr val="03037B"/>
                        </a:solidFill>
                        <a:latin typeface="Arial Nova Light" panose="020B0304020202020204" pitchFamily="34" charset="0"/>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algn="ctr"/>
                      <a:endParaRPr lang="en-US" sz="1200" b="1" dirty="0">
                        <a:solidFill>
                          <a:srgbClr val="03037B"/>
                        </a:solidFill>
                        <a:latin typeface="Arial Nova" panose="020B0504020202020204" pitchFamily="34" charset="0"/>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solidFill>
                      <a:srgbClr val="E9EDEF"/>
                    </a:solidFill>
                  </a:tcPr>
                </a:tc>
                <a:extLst>
                  <a:ext uri="{0D108BD9-81ED-4DB2-BD59-A6C34878D82A}">
                    <a16:rowId xmlns:a16="http://schemas.microsoft.com/office/drawing/2014/main" val="3022758751"/>
                  </a:ext>
                </a:extLst>
              </a:tr>
              <a:tr h="192024">
                <a:tc>
                  <a:txBody>
                    <a:bodyPr/>
                    <a:lstStyle/>
                    <a:p>
                      <a:pPr algn="ctr"/>
                      <a:r>
                        <a:rPr lang="en-US" sz="1200" b="1" dirty="0">
                          <a:solidFill>
                            <a:srgbClr val="03037B"/>
                          </a:solidFill>
                          <a:latin typeface="Arial Nova" panose="020B0504020202020204" pitchFamily="34" charset="0"/>
                        </a:rPr>
                        <a:t>Potential Hazard</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algn="ctr"/>
                      <a:r>
                        <a:rPr lang="en-US" sz="1200" b="1" dirty="0">
                          <a:solidFill>
                            <a:srgbClr val="03037B"/>
                          </a:solidFill>
                          <a:latin typeface="Arial Nova" panose="020B0504020202020204" pitchFamily="34" charset="0"/>
                        </a:rPr>
                        <a:t>Control Measures</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869910173"/>
                  </a:ext>
                </a:extLst>
              </a:tr>
              <a:tr h="5852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2178451279"/>
                  </a:ext>
                </a:extLst>
              </a:tr>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190750960"/>
                  </a:ext>
                </a:extLst>
              </a:tr>
              <a:tr h="585216">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dirty="0">
                        <a:solidFill>
                          <a:srgbClr val="03037B"/>
                        </a:solidFill>
                        <a:latin typeface="Arial Nova Light" panose="020B0304020202020204" pitchFamily="34" charset="0"/>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T="0" marB="0"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935603610"/>
                  </a:ext>
                </a:extLst>
              </a:tr>
              <a:tr h="182880">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Control Measures</a:t>
                      </a: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455012990"/>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982633329"/>
                  </a:ext>
                </a:extLst>
              </a:tr>
              <a:tr h="210312">
                <a:tc gridSpan="2">
                  <a:txBody>
                    <a:bodyPr/>
                    <a:lstStyle/>
                    <a:p>
                      <a:pPr algn="ctr"/>
                      <a:r>
                        <a:rPr lang="en-US" sz="1200" b="1" spc="200" baseline="0" dirty="0">
                          <a:solidFill>
                            <a:schemeClr val="bg1"/>
                          </a:solidFill>
                          <a:latin typeface="Arial Nova" panose="020B0504020202020204" pitchFamily="34" charset="0"/>
                        </a:rPr>
                        <a:t>STEP OR WORK ACTIVITY</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2233951437"/>
                  </a:ext>
                </a:extLst>
              </a:tr>
              <a:tr h="585216">
                <a:tc gridSpan="2">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807347393"/>
                  </a:ext>
                </a:extLst>
              </a:tr>
              <a:tr h="192024">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Control Measures</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853596888"/>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4054516669"/>
                  </a:ext>
                </a:extLst>
              </a:tr>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284039826"/>
                  </a:ext>
                </a:extLst>
              </a:tr>
              <a:tr h="585216">
                <a:tc gridSpan="2">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2568596925"/>
                  </a:ext>
                </a:extLst>
              </a:tr>
              <a:tr h="192024">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Control Measures</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558446357"/>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3711506716"/>
                  </a:ext>
                </a:extLst>
              </a:tr>
              <a:tr h="192024">
                <a:tc gridSpan="2">
                  <a:txBody>
                    <a:bodyPr/>
                    <a:lstStyle/>
                    <a:p>
                      <a:pPr algn="ctr"/>
                      <a:r>
                        <a:rPr lang="en-US" sz="1200" b="1" spc="200" baseline="0" dirty="0">
                          <a:solidFill>
                            <a:schemeClr val="bg1"/>
                          </a:solidFill>
                          <a:latin typeface="Arial Nova" panose="020B0504020202020204" pitchFamily="34" charset="0"/>
                        </a:rPr>
                        <a:t>STEP OR WORK ACTIVITY</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617989"/>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3515707619"/>
                  </a:ext>
                </a:extLst>
              </a:tr>
              <a:tr h="585216">
                <a:tc gridSpan="2">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12700" cap="flat" cmpd="sng" algn="ctr">
                      <a:solidFill>
                        <a:srgbClr val="03037B"/>
                      </a:solidFill>
                      <a:prstDash val="solid"/>
                      <a:round/>
                      <a:headEnd type="none" w="med" len="med"/>
                      <a:tailEnd type="none" w="med" len="med"/>
                    </a:lnL>
                    <a:lnR w="12700" cap="flat" cmpd="sng" algn="ctr">
                      <a:solidFill>
                        <a:srgbClr val="03037B"/>
                      </a:solidFill>
                      <a:prstDash val="solid"/>
                      <a:round/>
                      <a:headEnd type="none" w="med" len="med"/>
                      <a:tailEnd type="none" w="med" len="med"/>
                    </a:lnR>
                    <a:lnT w="12700" cap="flat" cmpd="sng" algn="ctr">
                      <a:solidFill>
                        <a:srgbClr val="03037B"/>
                      </a:solidFill>
                      <a:prstDash val="solid"/>
                      <a:round/>
                      <a:headEnd type="none" w="med" len="med"/>
                      <a:tailEnd type="none" w="med" len="med"/>
                    </a:lnT>
                    <a:lnB w="12700" cap="flat" cmpd="sng" algn="ctr">
                      <a:solidFill>
                        <a:srgbClr val="03037B"/>
                      </a:solidFill>
                      <a:prstDash val="solid"/>
                      <a:round/>
                      <a:headEnd type="none" w="med" len="med"/>
                      <a:tailEnd type="none" w="med" len="med"/>
                    </a:lnB>
                    <a:noFill/>
                  </a:tcPr>
                </a:tc>
                <a:extLst>
                  <a:ext uri="{0D108BD9-81ED-4DB2-BD59-A6C34878D82A}">
                    <a16:rowId xmlns:a16="http://schemas.microsoft.com/office/drawing/2014/main" val="1039198566"/>
                  </a:ext>
                </a:extLst>
              </a:tr>
              <a:tr h="192024">
                <a:tc>
                  <a:txBody>
                    <a:bodyPr/>
                    <a:lstStyle/>
                    <a:p>
                      <a:pPr marL="0" algn="ctr" defTabSz="685800" rtl="0" eaLnBrk="1" latinLnBrk="0" hangingPunct="1"/>
                      <a:r>
                        <a:rPr lang="en-US" sz="1200" b="1" kern="1200" dirty="0">
                          <a:solidFill>
                            <a:srgbClr val="03037B"/>
                          </a:solidFill>
                          <a:latin typeface="Arial Nova" panose="020B0504020202020204" pitchFamily="34" charset="0"/>
                          <a:ea typeface="+mn-ea"/>
                          <a:cs typeface="+mn-cs"/>
                        </a:rPr>
                        <a:t>Potential Hazard</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3037B"/>
                          </a:solidFill>
                          <a:latin typeface="Arial Nova" panose="020B0504020202020204" pitchFamily="34" charset="0"/>
                          <a:ea typeface="+mn-ea"/>
                          <a:cs typeface="+mn-cs"/>
                        </a:rPr>
                        <a:t>Control Measures</a:t>
                      </a:r>
                    </a:p>
                  </a:txBody>
                  <a:tcPr marL="45720" marR="45720" marT="0" marB="0"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solidFill>
                      <a:srgbClr val="E9EDEF"/>
                    </a:solidFill>
                  </a:tcPr>
                </a:tc>
                <a:extLst>
                  <a:ext uri="{0D108BD9-81ED-4DB2-BD59-A6C34878D82A}">
                    <a16:rowId xmlns:a16="http://schemas.microsoft.com/office/drawing/2014/main" val="2980131801"/>
                  </a:ext>
                </a:extLst>
              </a:tr>
              <a:tr h="585216">
                <a:tc>
                  <a:txBody>
                    <a:bodyPr/>
                    <a:lstStyle/>
                    <a:p>
                      <a:pPr marL="0" algn="ctr" defTabSz="685800" rtl="0" eaLnBrk="1" latinLnBrk="0" hangingPunct="1"/>
                      <a:endParaRPr lang="en-US" sz="1200" b="1" kern="1200" dirty="0">
                        <a:solidFill>
                          <a:schemeClr val="bg1"/>
                        </a:solidFill>
                        <a:latin typeface="Arial Nova" panose="020B05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0" kern="1200" dirty="0">
                        <a:solidFill>
                          <a:srgbClr val="03037B"/>
                        </a:solidFill>
                        <a:latin typeface="Arial Nova Light" panose="020B0304020202020204" pitchFamily="34" charset="0"/>
                        <a:ea typeface="+mn-ea"/>
                        <a:cs typeface="+mn-cs"/>
                      </a:endParaRPr>
                    </a:p>
                  </a:txBody>
                  <a:tcPr marL="45720" marR="45720" marT="18288" marB="18288" anchor="ctr">
                    <a:lnL w="9525" cap="flat" cmpd="sng" algn="ctr">
                      <a:solidFill>
                        <a:srgbClr val="B8C6CC"/>
                      </a:solidFill>
                      <a:prstDash val="solid"/>
                      <a:round/>
                      <a:headEnd type="none" w="med" len="med"/>
                      <a:tailEnd type="none" w="med" len="med"/>
                    </a:lnL>
                    <a:lnR w="9525" cap="flat" cmpd="sng" algn="ctr">
                      <a:solidFill>
                        <a:srgbClr val="B8C6CC"/>
                      </a:solidFill>
                      <a:prstDash val="solid"/>
                      <a:round/>
                      <a:headEnd type="none" w="med" len="med"/>
                      <a:tailEnd type="none" w="med" len="med"/>
                    </a:lnR>
                    <a:lnT w="9525" cap="flat" cmpd="sng" algn="ctr">
                      <a:solidFill>
                        <a:srgbClr val="B8C6CC"/>
                      </a:solidFill>
                      <a:prstDash val="solid"/>
                      <a:round/>
                      <a:headEnd type="none" w="med" len="med"/>
                      <a:tailEnd type="none" w="med" len="med"/>
                    </a:lnT>
                    <a:lnB w="9525" cap="flat" cmpd="sng" algn="ctr">
                      <a:solidFill>
                        <a:srgbClr val="B8C6CC"/>
                      </a:solidFill>
                      <a:prstDash val="solid"/>
                      <a:round/>
                      <a:headEnd type="none" w="med" len="med"/>
                      <a:tailEnd type="none" w="med" len="med"/>
                    </a:lnB>
                    <a:noFill/>
                  </a:tcPr>
                </a:tc>
                <a:extLst>
                  <a:ext uri="{0D108BD9-81ED-4DB2-BD59-A6C34878D82A}">
                    <a16:rowId xmlns:a16="http://schemas.microsoft.com/office/drawing/2014/main" val="2806037250"/>
                  </a:ext>
                </a:extLst>
              </a:tr>
            </a:tbl>
          </a:graphicData>
        </a:graphic>
      </p:graphicFrame>
    </p:spTree>
    <p:extLst>
      <p:ext uri="{BB962C8B-B14F-4D97-AF65-F5344CB8AC3E}">
        <p14:creationId xmlns:p14="http://schemas.microsoft.com/office/powerpoint/2010/main" val="17683442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9495</TotalTime>
  <Words>245</Words>
  <Application>Microsoft Office PowerPoint</Application>
  <PresentationFormat>On-screen Show (4:3)</PresentationFormat>
  <Paragraphs>65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Nova</vt:lpstr>
      <vt:lpstr>Arial Nova Light</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Lube</dc:creator>
  <cp:lastModifiedBy>Steve Lube</cp:lastModifiedBy>
  <cp:revision>23</cp:revision>
  <cp:lastPrinted>2022-02-09T11:41:08Z</cp:lastPrinted>
  <dcterms:created xsi:type="dcterms:W3CDTF">2022-02-08T15:21:54Z</dcterms:created>
  <dcterms:modified xsi:type="dcterms:W3CDTF">2022-06-06T13:55:18Z</dcterms:modified>
</cp:coreProperties>
</file>