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60" r:id="rId2"/>
    <p:sldId id="261" r:id="rId3"/>
    <p:sldId id="262" r:id="rId4"/>
  </p:sldIdLst>
  <p:sldSz cx="6858000" cy="9144000" type="screen4x3"/>
  <p:notesSz cx="7077075" cy="9369425"/>
  <p:defaultTextStyle>
    <a:defPPr>
      <a:defRPr lang="en-US"/>
    </a:defPPr>
    <a:lvl1pPr marL="0" algn="l" defTabSz="457146" rtl="0" eaLnBrk="1" latinLnBrk="0" hangingPunct="1">
      <a:defRPr sz="1800" kern="1200">
        <a:solidFill>
          <a:schemeClr val="tx1"/>
        </a:solidFill>
        <a:latin typeface="+mn-lt"/>
        <a:ea typeface="+mn-ea"/>
        <a:cs typeface="+mn-cs"/>
      </a:defRPr>
    </a:lvl1pPr>
    <a:lvl2pPr marL="457146" algn="l" defTabSz="457146" rtl="0" eaLnBrk="1" latinLnBrk="0" hangingPunct="1">
      <a:defRPr sz="1800" kern="1200">
        <a:solidFill>
          <a:schemeClr val="tx1"/>
        </a:solidFill>
        <a:latin typeface="+mn-lt"/>
        <a:ea typeface="+mn-ea"/>
        <a:cs typeface="+mn-cs"/>
      </a:defRPr>
    </a:lvl2pPr>
    <a:lvl3pPr marL="914293" algn="l" defTabSz="457146" rtl="0" eaLnBrk="1" latinLnBrk="0" hangingPunct="1">
      <a:defRPr sz="1800" kern="1200">
        <a:solidFill>
          <a:schemeClr val="tx1"/>
        </a:solidFill>
        <a:latin typeface="+mn-lt"/>
        <a:ea typeface="+mn-ea"/>
        <a:cs typeface="+mn-cs"/>
      </a:defRPr>
    </a:lvl3pPr>
    <a:lvl4pPr marL="1371440" algn="l" defTabSz="457146" rtl="0" eaLnBrk="1" latinLnBrk="0" hangingPunct="1">
      <a:defRPr sz="1800" kern="1200">
        <a:solidFill>
          <a:schemeClr val="tx1"/>
        </a:solidFill>
        <a:latin typeface="+mn-lt"/>
        <a:ea typeface="+mn-ea"/>
        <a:cs typeface="+mn-cs"/>
      </a:defRPr>
    </a:lvl4pPr>
    <a:lvl5pPr marL="1828586" algn="l" defTabSz="457146" rtl="0" eaLnBrk="1" latinLnBrk="0" hangingPunct="1">
      <a:defRPr sz="1800" kern="1200">
        <a:solidFill>
          <a:schemeClr val="tx1"/>
        </a:solidFill>
        <a:latin typeface="+mn-lt"/>
        <a:ea typeface="+mn-ea"/>
        <a:cs typeface="+mn-cs"/>
      </a:defRPr>
    </a:lvl5pPr>
    <a:lvl6pPr marL="2285733" algn="l" defTabSz="457146" rtl="0" eaLnBrk="1" latinLnBrk="0" hangingPunct="1">
      <a:defRPr sz="1800" kern="1200">
        <a:solidFill>
          <a:schemeClr val="tx1"/>
        </a:solidFill>
        <a:latin typeface="+mn-lt"/>
        <a:ea typeface="+mn-ea"/>
        <a:cs typeface="+mn-cs"/>
      </a:defRPr>
    </a:lvl6pPr>
    <a:lvl7pPr marL="2742879" algn="l" defTabSz="457146" rtl="0" eaLnBrk="1" latinLnBrk="0" hangingPunct="1">
      <a:defRPr sz="1800" kern="1200">
        <a:solidFill>
          <a:schemeClr val="tx1"/>
        </a:solidFill>
        <a:latin typeface="+mn-lt"/>
        <a:ea typeface="+mn-ea"/>
        <a:cs typeface="+mn-cs"/>
      </a:defRPr>
    </a:lvl7pPr>
    <a:lvl8pPr marL="3200026" algn="l" defTabSz="457146" rtl="0" eaLnBrk="1" latinLnBrk="0" hangingPunct="1">
      <a:defRPr sz="1800" kern="1200">
        <a:solidFill>
          <a:schemeClr val="tx1"/>
        </a:solidFill>
        <a:latin typeface="+mn-lt"/>
        <a:ea typeface="+mn-ea"/>
        <a:cs typeface="+mn-cs"/>
      </a:defRPr>
    </a:lvl8pPr>
    <a:lvl9pPr marL="3657172" algn="l" defTabSz="45714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037B"/>
    <a:srgbClr val="E9EDEF"/>
    <a:srgbClr val="617989"/>
    <a:srgbClr val="9CADB6"/>
    <a:srgbClr val="CED1F7"/>
    <a:srgbClr val="879FA9"/>
    <a:srgbClr val="D3DBDF"/>
    <a:srgbClr val="54C7FC"/>
    <a:srgbClr val="69D8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74" d="100"/>
          <a:sy n="74" d="100"/>
        </p:scale>
        <p:origin x="203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DFADC7FD-EF91-440B-8908-611455A1531A}" type="datetimeFigureOut">
              <a:rPr lang="en-US" smtClean="0"/>
              <a:t>6/6/2022</a:t>
            </a:fld>
            <a:endParaRPr lang="en-US"/>
          </a:p>
        </p:txBody>
      </p:sp>
      <p:sp>
        <p:nvSpPr>
          <p:cNvPr id="4" name="Slide Image Placeholder 3"/>
          <p:cNvSpPr>
            <a:spLocks noGrp="1" noRot="1" noChangeAspect="1"/>
          </p:cNvSpPr>
          <p:nvPr>
            <p:ph type="sldImg" idx="2"/>
          </p:nvPr>
        </p:nvSpPr>
        <p:spPr>
          <a:xfrm>
            <a:off x="2352675" y="1171575"/>
            <a:ext cx="2371725" cy="3162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8500"/>
            <a:ext cx="5661025" cy="36893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952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9525"/>
            <a:ext cx="3067050" cy="469900"/>
          </a:xfrm>
          <a:prstGeom prst="rect">
            <a:avLst/>
          </a:prstGeom>
        </p:spPr>
        <p:txBody>
          <a:bodyPr vert="horz" lIns="91440" tIns="45720" rIns="91440" bIns="45720" rtlCol="0" anchor="b"/>
          <a:lstStyle>
            <a:lvl1pPr algn="r">
              <a:defRPr sz="1200"/>
            </a:lvl1pPr>
          </a:lstStyle>
          <a:p>
            <a:fld id="{A9E1529B-5F32-4E74-AD69-CBD5D587F775}" type="slidenum">
              <a:rPr lang="en-US" smtClean="0"/>
              <a:t>‹#›</a:t>
            </a:fld>
            <a:endParaRPr lang="en-US"/>
          </a:p>
        </p:txBody>
      </p:sp>
    </p:spTree>
    <p:extLst>
      <p:ext uri="{BB962C8B-B14F-4D97-AF65-F5344CB8AC3E}">
        <p14:creationId xmlns:p14="http://schemas.microsoft.com/office/powerpoint/2010/main" val="120711467"/>
      </p:ext>
    </p:extLst>
  </p:cSld>
  <p:clrMap bg1="lt1" tx1="dk1" bg2="lt2" tx2="dk2" accent1="accent1" accent2="accent2" accent3="accent3" accent4="accent4" accent5="accent5" accent6="accent6" hlink="hlink" folHlink="folHlink"/>
  <p:notesStyle>
    <a:lvl1pPr marL="0" algn="l" defTabSz="914293" rtl="0" eaLnBrk="1" latinLnBrk="0" hangingPunct="1">
      <a:defRPr sz="1200" kern="1200">
        <a:solidFill>
          <a:schemeClr val="tx1"/>
        </a:solidFill>
        <a:latin typeface="+mn-lt"/>
        <a:ea typeface="+mn-ea"/>
        <a:cs typeface="+mn-cs"/>
      </a:defRPr>
    </a:lvl1pPr>
    <a:lvl2pPr marL="457146" algn="l" defTabSz="914293" rtl="0" eaLnBrk="1" latinLnBrk="0" hangingPunct="1">
      <a:defRPr sz="1200" kern="1200">
        <a:solidFill>
          <a:schemeClr val="tx1"/>
        </a:solidFill>
        <a:latin typeface="+mn-lt"/>
        <a:ea typeface="+mn-ea"/>
        <a:cs typeface="+mn-cs"/>
      </a:defRPr>
    </a:lvl2pPr>
    <a:lvl3pPr marL="914293" algn="l" defTabSz="914293" rtl="0" eaLnBrk="1" latinLnBrk="0" hangingPunct="1">
      <a:defRPr sz="1200" kern="1200">
        <a:solidFill>
          <a:schemeClr val="tx1"/>
        </a:solidFill>
        <a:latin typeface="+mn-lt"/>
        <a:ea typeface="+mn-ea"/>
        <a:cs typeface="+mn-cs"/>
      </a:defRPr>
    </a:lvl3pPr>
    <a:lvl4pPr marL="1371440" algn="l" defTabSz="914293" rtl="0" eaLnBrk="1" latinLnBrk="0" hangingPunct="1">
      <a:defRPr sz="1200" kern="1200">
        <a:solidFill>
          <a:schemeClr val="tx1"/>
        </a:solidFill>
        <a:latin typeface="+mn-lt"/>
        <a:ea typeface="+mn-ea"/>
        <a:cs typeface="+mn-cs"/>
      </a:defRPr>
    </a:lvl4pPr>
    <a:lvl5pPr marL="1828586" algn="l" defTabSz="914293" rtl="0" eaLnBrk="1" latinLnBrk="0" hangingPunct="1">
      <a:defRPr sz="1200" kern="1200">
        <a:solidFill>
          <a:schemeClr val="tx1"/>
        </a:solidFill>
        <a:latin typeface="+mn-lt"/>
        <a:ea typeface="+mn-ea"/>
        <a:cs typeface="+mn-cs"/>
      </a:defRPr>
    </a:lvl5pPr>
    <a:lvl6pPr marL="2285733" algn="l" defTabSz="914293" rtl="0" eaLnBrk="1" latinLnBrk="0" hangingPunct="1">
      <a:defRPr sz="1200" kern="1200">
        <a:solidFill>
          <a:schemeClr val="tx1"/>
        </a:solidFill>
        <a:latin typeface="+mn-lt"/>
        <a:ea typeface="+mn-ea"/>
        <a:cs typeface="+mn-cs"/>
      </a:defRPr>
    </a:lvl6pPr>
    <a:lvl7pPr marL="2742879" algn="l" defTabSz="914293" rtl="0" eaLnBrk="1" latinLnBrk="0" hangingPunct="1">
      <a:defRPr sz="1200" kern="1200">
        <a:solidFill>
          <a:schemeClr val="tx1"/>
        </a:solidFill>
        <a:latin typeface="+mn-lt"/>
        <a:ea typeface="+mn-ea"/>
        <a:cs typeface="+mn-cs"/>
      </a:defRPr>
    </a:lvl7pPr>
    <a:lvl8pPr marL="3200026" algn="l" defTabSz="914293" rtl="0" eaLnBrk="1" latinLnBrk="0" hangingPunct="1">
      <a:defRPr sz="1200" kern="1200">
        <a:solidFill>
          <a:schemeClr val="tx1"/>
        </a:solidFill>
        <a:latin typeface="+mn-lt"/>
        <a:ea typeface="+mn-ea"/>
        <a:cs typeface="+mn-cs"/>
      </a:defRPr>
    </a:lvl8pPr>
    <a:lvl9pPr marL="3657172" algn="l" defTabSz="91429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ED97DA-064F-4BAF-9865-8D4C6C7FC75E}"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1458660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ED97DA-064F-4BAF-9865-8D4C6C7FC75E}"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3481081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ED97DA-064F-4BAF-9865-8D4C6C7FC75E}"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3011705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ED97DA-064F-4BAF-9865-8D4C6C7FC75E}"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2700255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7"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ED97DA-064F-4BAF-9865-8D4C6C7FC75E}"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398334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ED97DA-064F-4BAF-9865-8D4C6C7FC75E}"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99975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2" y="2241552"/>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2"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ED97DA-064F-4BAF-9865-8D4C6C7FC75E}" type="datetimeFigureOut">
              <a:rPr lang="en-US" smtClean="0"/>
              <a:t>6/6/2022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983279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ED97DA-064F-4BAF-9865-8D4C6C7FC75E}" type="datetimeFigureOut">
              <a:rPr lang="en-US" smtClean="0"/>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2303463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D97DA-064F-4BAF-9865-8D4C6C7FC75E}" type="datetimeFigureOut">
              <a:rPr lang="en-US" smtClean="0"/>
              <a:t>6/6/2022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807535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4"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1"/>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0ED97DA-064F-4BAF-9865-8D4C6C7FC75E}"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1735285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1"/>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0ED97DA-064F-4BAF-9865-8D4C6C7FC75E}"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7E9DCD-0AFF-4B6D-976C-91246D40A7EC}" type="slidenum">
              <a:rPr lang="en-US" smtClean="0"/>
              <a:t>‹#›</a:t>
            </a:fld>
            <a:endParaRPr lang="en-US"/>
          </a:p>
        </p:txBody>
      </p:sp>
    </p:spTree>
    <p:extLst>
      <p:ext uri="{BB962C8B-B14F-4D97-AF65-F5344CB8AC3E}">
        <p14:creationId xmlns:p14="http://schemas.microsoft.com/office/powerpoint/2010/main" val="1482395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37"/>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0ED97DA-064F-4BAF-9865-8D4C6C7FC75E}" type="datetimeFigureOut">
              <a:rPr lang="en-US" smtClean="0"/>
              <a:t>6/6/2022</a:t>
            </a:fld>
            <a:endParaRPr lang="en-US"/>
          </a:p>
        </p:txBody>
      </p:sp>
      <p:sp>
        <p:nvSpPr>
          <p:cNvPr id="5" name="Footer Placeholder 4"/>
          <p:cNvSpPr>
            <a:spLocks noGrp="1"/>
          </p:cNvSpPr>
          <p:nvPr>
            <p:ph type="ftr" sz="quarter" idx="3"/>
          </p:nvPr>
        </p:nvSpPr>
        <p:spPr>
          <a:xfrm>
            <a:off x="2271714"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77E9DCD-0AFF-4B6D-976C-91246D40A7EC}" type="slidenum">
              <a:rPr lang="en-US" smtClean="0"/>
              <a:t>‹#›</a:t>
            </a:fld>
            <a:endParaRPr lang="en-US"/>
          </a:p>
        </p:txBody>
      </p:sp>
    </p:spTree>
    <p:extLst>
      <p:ext uri="{BB962C8B-B14F-4D97-AF65-F5344CB8AC3E}">
        <p14:creationId xmlns:p14="http://schemas.microsoft.com/office/powerpoint/2010/main" val="23211159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ame 5">
            <a:extLst>
              <a:ext uri="{FF2B5EF4-FFF2-40B4-BE49-F238E27FC236}">
                <a16:creationId xmlns:a16="http://schemas.microsoft.com/office/drawing/2014/main" id="{37CD2A71-8545-462C-8C4C-15940D120D8A}"/>
              </a:ext>
            </a:extLst>
          </p:cNvPr>
          <p:cNvSpPr/>
          <p:nvPr/>
        </p:nvSpPr>
        <p:spPr>
          <a:xfrm>
            <a:off x="0" y="1"/>
            <a:ext cx="6858000" cy="9144000"/>
          </a:xfrm>
          <a:prstGeom prst="frame">
            <a:avLst>
              <a:gd name="adj1" fmla="val 1253"/>
            </a:avLst>
          </a:prstGeom>
          <a:solidFill>
            <a:srgbClr val="0303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3" name="Straight Connector 72">
            <a:extLst>
              <a:ext uri="{FF2B5EF4-FFF2-40B4-BE49-F238E27FC236}">
                <a16:creationId xmlns:a16="http://schemas.microsoft.com/office/drawing/2014/main" id="{62135316-38D9-4DB3-8DBD-EBF5B86CE43B}"/>
              </a:ext>
            </a:extLst>
          </p:cNvPr>
          <p:cNvCxnSpPr/>
          <p:nvPr/>
        </p:nvCxnSpPr>
        <p:spPr>
          <a:xfrm>
            <a:off x="365760" y="484632"/>
            <a:ext cx="6126480" cy="0"/>
          </a:xfrm>
          <a:prstGeom prst="line">
            <a:avLst/>
          </a:prstGeom>
          <a:ln w="12700">
            <a:solidFill>
              <a:srgbClr val="03037B"/>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5A69F106-7B8D-F7BD-48C3-E15C65145190}"/>
              </a:ext>
            </a:extLst>
          </p:cNvPr>
          <p:cNvSpPr txBox="1"/>
          <p:nvPr/>
        </p:nvSpPr>
        <p:spPr>
          <a:xfrm>
            <a:off x="1172590" y="320040"/>
            <a:ext cx="4502132" cy="338554"/>
          </a:xfrm>
          <a:prstGeom prst="rect">
            <a:avLst/>
          </a:prstGeom>
          <a:solidFill>
            <a:schemeClr val="bg1"/>
          </a:solidFill>
        </p:spPr>
        <p:txBody>
          <a:bodyPr wrap="square" rtlCol="0">
            <a:spAutoFit/>
          </a:bodyPr>
          <a:lstStyle/>
          <a:p>
            <a:pPr algn="dist"/>
            <a:r>
              <a:rPr lang="en-US" sz="1600" b="1" dirty="0">
                <a:solidFill>
                  <a:srgbClr val="03037B"/>
                </a:solidFill>
                <a:latin typeface="Arial Nova" panose="020B0504020202020204" pitchFamily="34" charset="0"/>
              </a:rPr>
              <a:t>JOB HAZARD ANALYSIS FORM</a:t>
            </a:r>
          </a:p>
        </p:txBody>
      </p:sp>
      <p:pic>
        <p:nvPicPr>
          <p:cNvPr id="29" name="Picture 28">
            <a:extLst>
              <a:ext uri="{FF2B5EF4-FFF2-40B4-BE49-F238E27FC236}">
                <a16:creationId xmlns:a16="http://schemas.microsoft.com/office/drawing/2014/main" id="{FFFFC4E8-D535-FC7F-DE9E-76FC97A5E243}"/>
              </a:ext>
            </a:extLst>
          </p:cNvPr>
          <p:cNvPicPr>
            <a:picLocks noChangeAspect="1"/>
          </p:cNvPicPr>
          <p:nvPr/>
        </p:nvPicPr>
        <p:blipFill rotWithShape="1">
          <a:blip r:embed="rId2">
            <a:extLst>
              <a:ext uri="{28A0092B-C50C-407E-A947-70E740481C1C}">
                <a14:useLocalDpi xmlns:a14="http://schemas.microsoft.com/office/drawing/2010/main" val="0"/>
              </a:ext>
            </a:extLst>
          </a:blip>
          <a:srcRect t="12862"/>
          <a:stretch/>
        </p:blipFill>
        <p:spPr>
          <a:xfrm>
            <a:off x="2939095" y="8643376"/>
            <a:ext cx="969122" cy="361167"/>
          </a:xfrm>
          <a:prstGeom prst="rect">
            <a:avLst/>
          </a:prstGeom>
        </p:spPr>
      </p:pic>
      <p:graphicFrame>
        <p:nvGraphicFramePr>
          <p:cNvPr id="32" name="Table 10">
            <a:extLst>
              <a:ext uri="{FF2B5EF4-FFF2-40B4-BE49-F238E27FC236}">
                <a16:creationId xmlns:a16="http://schemas.microsoft.com/office/drawing/2014/main" id="{7FB5CDF7-34A3-4303-DAAF-ABCB13E9A176}"/>
              </a:ext>
            </a:extLst>
          </p:cNvPr>
          <p:cNvGraphicFramePr>
            <a:graphicFrameLocks noGrp="1"/>
          </p:cNvGraphicFramePr>
          <p:nvPr>
            <p:extLst>
              <p:ext uri="{D42A27DB-BD31-4B8C-83A1-F6EECF244321}">
                <p14:modId xmlns:p14="http://schemas.microsoft.com/office/powerpoint/2010/main" val="149894764"/>
              </p:ext>
            </p:extLst>
          </p:nvPr>
        </p:nvGraphicFramePr>
        <p:xfrm>
          <a:off x="365760" y="5482378"/>
          <a:ext cx="6126480" cy="3108960"/>
        </p:xfrm>
        <a:graphic>
          <a:graphicData uri="http://schemas.openxmlformats.org/drawingml/2006/table">
            <a:tbl>
              <a:tblPr firstRow="1" bandRow="1">
                <a:tableStyleId>{5C22544A-7EE6-4342-B048-85BDC9FD1C3A}</a:tableStyleId>
              </a:tblPr>
              <a:tblGrid>
                <a:gridCol w="3063240">
                  <a:extLst>
                    <a:ext uri="{9D8B030D-6E8A-4147-A177-3AD203B41FA5}">
                      <a16:colId xmlns:a16="http://schemas.microsoft.com/office/drawing/2014/main" val="4255040201"/>
                    </a:ext>
                  </a:extLst>
                </a:gridCol>
                <a:gridCol w="3063240">
                  <a:extLst>
                    <a:ext uri="{9D8B030D-6E8A-4147-A177-3AD203B41FA5}">
                      <a16:colId xmlns:a16="http://schemas.microsoft.com/office/drawing/2014/main" val="1454172241"/>
                    </a:ext>
                  </a:extLst>
                </a:gridCol>
              </a:tblGrid>
              <a:tr h="192024">
                <a:tc gridSpan="2">
                  <a:txBody>
                    <a:bodyPr/>
                    <a:lstStyle/>
                    <a:p>
                      <a:pPr algn="ctr"/>
                      <a:r>
                        <a:rPr lang="en-US" sz="1200" b="1" spc="200" baseline="0" dirty="0">
                          <a:solidFill>
                            <a:schemeClr val="bg1"/>
                          </a:solidFill>
                          <a:latin typeface="Arial Nova" panose="020B0504020202020204" pitchFamily="34" charset="0"/>
                        </a:rPr>
                        <a:t>STEP OR WORK ACTIVITY</a:t>
                      </a: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endParaRPr lang="en-US" sz="1200" b="0" dirty="0">
                        <a:latin typeface="Arial Nova Light" panose="020B0304020202020204" pitchFamily="34" charset="0"/>
                      </a:endParaRPr>
                    </a:p>
                  </a:txBody>
                  <a:tcP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1057286816"/>
                  </a:ext>
                </a:extLst>
              </a:tr>
              <a:tr h="502920">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dirty="0">
                          <a:solidFill>
                            <a:srgbClr val="03037B"/>
                          </a:solidFill>
                          <a:latin typeface="Arial Nova Light" panose="020B0304020202020204" pitchFamily="34" charset="0"/>
                        </a:rPr>
                        <a:t>Describe step or work activity here Describe step or work activity here Describe step or work activity here Describe step or work activity here Describe step or work activity here Describe step or work activity here Describe step or work activity here Describe step or work activity</a:t>
                      </a: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algn="ctr"/>
                      <a:endParaRPr lang="en-US" sz="1200" b="1" dirty="0">
                        <a:solidFill>
                          <a:srgbClr val="03037B"/>
                        </a:solidFill>
                        <a:latin typeface="Arial Nova" panose="020B0504020202020204" pitchFamily="34" charset="0"/>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solidFill>
                      <a:srgbClr val="E9EDEF"/>
                    </a:solidFill>
                  </a:tcPr>
                </a:tc>
                <a:extLst>
                  <a:ext uri="{0D108BD9-81ED-4DB2-BD59-A6C34878D82A}">
                    <a16:rowId xmlns:a16="http://schemas.microsoft.com/office/drawing/2014/main" val="3022758751"/>
                  </a:ext>
                </a:extLst>
              </a:tr>
              <a:tr h="192024">
                <a:tc>
                  <a:txBody>
                    <a:bodyPr/>
                    <a:lstStyle/>
                    <a:p>
                      <a:pPr algn="ctr"/>
                      <a:r>
                        <a:rPr lang="en-US" sz="1200" b="1" dirty="0">
                          <a:solidFill>
                            <a:srgbClr val="03037B"/>
                          </a:solidFill>
                          <a:latin typeface="Arial Nova" panose="020B0504020202020204" pitchFamily="34" charset="0"/>
                        </a:rPr>
                        <a:t>Potential Hazard</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algn="ctr"/>
                      <a:r>
                        <a:rPr lang="en-US" sz="1200" b="1" dirty="0">
                          <a:solidFill>
                            <a:srgbClr val="03037B"/>
                          </a:solidFill>
                          <a:latin typeface="Arial Nova" panose="020B0504020202020204" pitchFamily="34" charset="0"/>
                        </a:rPr>
                        <a:t>Control Measures</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869910173"/>
                  </a:ext>
                </a:extLst>
              </a:tr>
              <a:tr h="58521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kern="1200" dirty="0">
                          <a:solidFill>
                            <a:srgbClr val="03037B"/>
                          </a:solidFill>
                          <a:latin typeface="Arial Nova Light" panose="020B0304020202020204" pitchFamily="34" charset="0"/>
                          <a:ea typeface="+mn-ea"/>
                          <a:cs typeface="+mn-cs"/>
                        </a:rPr>
                        <a:t>Describe potential hazards here Describe potential hazards here Describe potential hazards here Describe potential hazards here </a:t>
                      </a: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kern="1200" dirty="0">
                          <a:solidFill>
                            <a:srgbClr val="03037B"/>
                          </a:solidFill>
                          <a:latin typeface="Arial Nova Light" panose="020B0304020202020204" pitchFamily="34" charset="0"/>
                          <a:ea typeface="+mn-ea"/>
                          <a:cs typeface="+mn-cs"/>
                        </a:rPr>
                        <a:t>Describe control measures here Describe control measures here Describe control measures here Describe control measures</a:t>
                      </a: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2178451279"/>
                  </a:ext>
                </a:extLst>
              </a:tr>
              <a:tr h="192024">
                <a:tc gridSpan="2">
                  <a:txBody>
                    <a:bodyPr/>
                    <a:lstStyle/>
                    <a:p>
                      <a:pPr algn="ctr"/>
                      <a:r>
                        <a:rPr lang="en-US" sz="1200" b="1" spc="200" baseline="0" dirty="0">
                          <a:solidFill>
                            <a:schemeClr val="bg1"/>
                          </a:solidFill>
                          <a:latin typeface="Arial Nova" panose="020B0504020202020204" pitchFamily="34" charset="0"/>
                        </a:rPr>
                        <a:t>STEP OR WORK ACTIVITY</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3190750960"/>
                  </a:ext>
                </a:extLst>
              </a:tr>
              <a:tr h="585216">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dirty="0">
                        <a:solidFill>
                          <a:srgbClr val="03037B"/>
                        </a:solidFill>
                        <a:latin typeface="Arial Nova Light" panose="020B0304020202020204" pitchFamily="34" charset="0"/>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3935603610"/>
                  </a:ext>
                </a:extLst>
              </a:tr>
              <a:tr h="192024">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Potential Hazard</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Control Measures</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2455012990"/>
                  </a:ext>
                </a:extLst>
              </a:tr>
              <a:tr h="585216">
                <a:tc>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982633329"/>
                  </a:ext>
                </a:extLst>
              </a:tr>
            </a:tbl>
          </a:graphicData>
        </a:graphic>
      </p:graphicFrame>
      <p:graphicFrame>
        <p:nvGraphicFramePr>
          <p:cNvPr id="11" name="Table 10">
            <a:extLst>
              <a:ext uri="{FF2B5EF4-FFF2-40B4-BE49-F238E27FC236}">
                <a16:creationId xmlns:a16="http://schemas.microsoft.com/office/drawing/2014/main" id="{3E927338-DB38-4458-452E-A1EE92B063AE}"/>
              </a:ext>
            </a:extLst>
          </p:cNvPr>
          <p:cNvGraphicFramePr>
            <a:graphicFrameLocks noGrp="1"/>
          </p:cNvGraphicFramePr>
          <p:nvPr>
            <p:extLst>
              <p:ext uri="{D42A27DB-BD31-4B8C-83A1-F6EECF244321}">
                <p14:modId xmlns:p14="http://schemas.microsoft.com/office/powerpoint/2010/main" val="3872850730"/>
              </p:ext>
            </p:extLst>
          </p:nvPr>
        </p:nvGraphicFramePr>
        <p:xfrm>
          <a:off x="365760" y="777240"/>
          <a:ext cx="6126480" cy="4700016"/>
        </p:xfrm>
        <a:graphic>
          <a:graphicData uri="http://schemas.openxmlformats.org/drawingml/2006/table">
            <a:tbl>
              <a:tblPr firstRow="1" bandRow="1">
                <a:tableStyleId>{5C22544A-7EE6-4342-B048-85BDC9FD1C3A}</a:tableStyleId>
              </a:tblPr>
              <a:tblGrid>
                <a:gridCol w="2331720">
                  <a:extLst>
                    <a:ext uri="{9D8B030D-6E8A-4147-A177-3AD203B41FA5}">
                      <a16:colId xmlns:a16="http://schemas.microsoft.com/office/drawing/2014/main" val="4255040201"/>
                    </a:ext>
                  </a:extLst>
                </a:gridCol>
                <a:gridCol w="365760">
                  <a:extLst>
                    <a:ext uri="{9D8B030D-6E8A-4147-A177-3AD203B41FA5}">
                      <a16:colId xmlns:a16="http://schemas.microsoft.com/office/drawing/2014/main" val="3871451182"/>
                    </a:ext>
                  </a:extLst>
                </a:gridCol>
                <a:gridCol w="365760">
                  <a:extLst>
                    <a:ext uri="{9D8B030D-6E8A-4147-A177-3AD203B41FA5}">
                      <a16:colId xmlns:a16="http://schemas.microsoft.com/office/drawing/2014/main" val="2063503799"/>
                    </a:ext>
                  </a:extLst>
                </a:gridCol>
                <a:gridCol w="2331720">
                  <a:extLst>
                    <a:ext uri="{9D8B030D-6E8A-4147-A177-3AD203B41FA5}">
                      <a16:colId xmlns:a16="http://schemas.microsoft.com/office/drawing/2014/main" val="1961206726"/>
                    </a:ext>
                  </a:extLst>
                </a:gridCol>
                <a:gridCol w="365760">
                  <a:extLst>
                    <a:ext uri="{9D8B030D-6E8A-4147-A177-3AD203B41FA5}">
                      <a16:colId xmlns:a16="http://schemas.microsoft.com/office/drawing/2014/main" val="3057736821"/>
                    </a:ext>
                  </a:extLst>
                </a:gridCol>
                <a:gridCol w="365760">
                  <a:extLst>
                    <a:ext uri="{9D8B030D-6E8A-4147-A177-3AD203B41FA5}">
                      <a16:colId xmlns:a16="http://schemas.microsoft.com/office/drawing/2014/main" val="1454172241"/>
                    </a:ext>
                  </a:extLst>
                </a:gridCol>
              </a:tblGrid>
              <a:tr h="210312">
                <a:tc gridSpan="6">
                  <a:txBody>
                    <a:bodyPr/>
                    <a:lstStyle/>
                    <a:p>
                      <a:pPr algn="ctr"/>
                      <a:r>
                        <a:rPr lang="en-US" sz="1200" b="1" spc="200" baseline="0" dirty="0">
                          <a:solidFill>
                            <a:schemeClr val="bg1"/>
                          </a:solidFill>
                          <a:latin typeface="Arial Nova" panose="020B0504020202020204" pitchFamily="34" charset="0"/>
                        </a:rPr>
                        <a:t>PROCEDURES / PERMITS / PROTECTIVE EQUIPMENT</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3037B"/>
                      </a:solidFill>
                      <a:prstDash val="solid"/>
                      <a:round/>
                      <a:headEnd type="none" w="med" len="med"/>
                      <a:tailEnd type="none" w="med" len="med"/>
                    </a:lnL>
                  </a:tcPr>
                </a:tc>
                <a:tc hMerge="1">
                  <a:txBody>
                    <a:bodyPr/>
                    <a:lstStyle/>
                    <a:p>
                      <a:endParaRPr lang="en-US"/>
                    </a:p>
                  </a:txBody>
                  <a:tcPr/>
                </a:tc>
                <a:tc hMerge="1">
                  <a:txBody>
                    <a:bodyPr/>
                    <a:lstStyle/>
                    <a:p>
                      <a:endParaRPr lang="en-US" sz="1200" b="0" dirty="0">
                        <a:latin typeface="Arial Nova Light" panose="020B0304020202020204" pitchFamily="34" charset="0"/>
                      </a:endParaRPr>
                    </a:p>
                  </a:txBody>
                  <a:tcP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1057286816"/>
                  </a:ext>
                </a:extLst>
              </a:tr>
              <a:tr h="210312">
                <a:tc gridSpan="3">
                  <a:txBody>
                    <a:bodyPr/>
                    <a:lstStyle/>
                    <a:p>
                      <a:pPr algn="ctr"/>
                      <a:r>
                        <a:rPr lang="en-US" sz="1200" b="1" dirty="0">
                          <a:solidFill>
                            <a:schemeClr val="bg1"/>
                          </a:solidFill>
                          <a:latin typeface="Arial Nova" panose="020B0504020202020204" pitchFamily="34" charset="0"/>
                        </a:rPr>
                        <a:t>Procedures &amp; Required Permits</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9CADB6"/>
                    </a:solidFill>
                  </a:tcPr>
                </a:tc>
                <a:tc hMerge="1">
                  <a:txBody>
                    <a:bodyPr/>
                    <a:lstStyle/>
                    <a:p>
                      <a:endParaRPr lang="en-US" sz="1200" b="1" dirty="0">
                        <a:solidFill>
                          <a:srgbClr val="03037B"/>
                        </a:solidFill>
                        <a:latin typeface="Arial Nova" panose="020B0504020202020204" pitchFamily="34" charset="0"/>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solidFill>
                      <a:srgbClr val="E9EDEF"/>
                    </a:solidFill>
                  </a:tcPr>
                </a:tc>
                <a:tc hMerge="1">
                  <a:txBody>
                    <a:bodyPr/>
                    <a:lstStyle/>
                    <a:p>
                      <a:endParaRPr lang="en-US" sz="1200" b="1" dirty="0">
                        <a:solidFill>
                          <a:srgbClr val="03037B"/>
                        </a:solidFill>
                        <a:latin typeface="Arial Nova" panose="020B0504020202020204" pitchFamily="34" charset="0"/>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solidFill>
                      <a:srgbClr val="E9EDEF"/>
                    </a:solidFill>
                  </a:tcPr>
                </a:tc>
                <a:tc gridSpan="3">
                  <a:txBody>
                    <a:bodyPr/>
                    <a:lstStyle/>
                    <a:p>
                      <a:pPr algn="ctr"/>
                      <a:r>
                        <a:rPr lang="en-US" sz="1200" b="1" dirty="0">
                          <a:solidFill>
                            <a:schemeClr val="bg1"/>
                          </a:solidFill>
                          <a:latin typeface="Arial Nova" panose="020B0504020202020204" pitchFamily="34" charset="0"/>
                        </a:rPr>
                        <a:t>Personal Protective Equipment</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9CADB6"/>
                    </a:solidFill>
                  </a:tcPr>
                </a:tc>
                <a:tc hMerge="1">
                  <a:txBody>
                    <a:bodyPr/>
                    <a:lstStyle/>
                    <a:p>
                      <a:endParaRPr lang="en-US" sz="1200" b="1" dirty="0">
                        <a:solidFill>
                          <a:srgbClr val="03037B"/>
                        </a:solidFill>
                        <a:latin typeface="Arial Nova" panose="020B0504020202020204" pitchFamily="34" charset="0"/>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solidFill>
                      <a:srgbClr val="E9EDEF"/>
                    </a:solidFill>
                  </a:tcPr>
                </a:tc>
                <a:tc hMerge="1">
                  <a:txBody>
                    <a:bodyPr/>
                    <a:lstStyle/>
                    <a:p>
                      <a:endParaRPr lang="en-US" sz="1200" b="1" dirty="0">
                        <a:solidFill>
                          <a:srgbClr val="03037B"/>
                        </a:solidFill>
                        <a:latin typeface="Arial Nova" panose="020B0504020202020204" pitchFamily="34" charset="0"/>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solidFill>
                      <a:srgbClr val="E9EDEF"/>
                    </a:solidFill>
                  </a:tcPr>
                </a:tc>
                <a:extLst>
                  <a:ext uri="{0D108BD9-81ED-4DB2-BD59-A6C34878D82A}">
                    <a16:rowId xmlns:a16="http://schemas.microsoft.com/office/drawing/2014/main" val="1026609778"/>
                  </a:ext>
                </a:extLst>
              </a:tr>
              <a:tr h="329184">
                <a:tc>
                  <a:txBody>
                    <a:bodyPr/>
                    <a:lstStyle/>
                    <a:p>
                      <a:r>
                        <a:rPr lang="en-US" sz="1200" b="1" dirty="0">
                          <a:solidFill>
                            <a:srgbClr val="03037B"/>
                          </a:solidFill>
                          <a:latin typeface="Arial Nova" panose="020B0504020202020204" pitchFamily="34" charset="0"/>
                        </a:rPr>
                        <a:t>Item</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endParaRPr lang="en-US" sz="1200" b="1" dirty="0">
                        <a:solidFill>
                          <a:srgbClr val="03037B"/>
                        </a:solidFill>
                        <a:latin typeface="Arial Nova" panose="020B05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03037B"/>
                    </a:solidFill>
                  </a:tcPr>
                </a:tc>
                <a:tc>
                  <a:txBody>
                    <a:bodyPr/>
                    <a:lstStyle/>
                    <a:p>
                      <a:endParaRPr lang="en-US" sz="1200" b="1" dirty="0">
                        <a:solidFill>
                          <a:srgbClr val="03037B"/>
                        </a:solidFill>
                        <a:latin typeface="Arial Nova" panose="020B05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03037B"/>
                    </a:solidFill>
                  </a:tcPr>
                </a:tc>
                <a:tc>
                  <a:txBody>
                    <a:bodyPr/>
                    <a:lstStyle/>
                    <a:p>
                      <a:r>
                        <a:rPr lang="en-US" sz="1200" b="1" dirty="0">
                          <a:solidFill>
                            <a:srgbClr val="03037B"/>
                          </a:solidFill>
                          <a:latin typeface="Arial Nova" panose="020B0504020202020204" pitchFamily="34" charset="0"/>
                        </a:rPr>
                        <a:t>Item</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endParaRPr lang="en-US" sz="1200" b="1" dirty="0">
                        <a:solidFill>
                          <a:srgbClr val="03037B"/>
                        </a:solidFill>
                        <a:latin typeface="Arial Nova" panose="020B05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03037B"/>
                    </a:solidFill>
                  </a:tcPr>
                </a:tc>
                <a:tc>
                  <a:txBody>
                    <a:bodyPr/>
                    <a:lstStyle/>
                    <a:p>
                      <a:endParaRPr lang="en-US" sz="1200" b="1" dirty="0">
                        <a:solidFill>
                          <a:srgbClr val="03037B"/>
                        </a:solidFill>
                        <a:latin typeface="Arial Nova" panose="020B05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03037B"/>
                    </a:solidFill>
                  </a:tcPr>
                </a:tc>
                <a:extLst>
                  <a:ext uri="{0D108BD9-81ED-4DB2-BD59-A6C34878D82A}">
                    <a16:rowId xmlns:a16="http://schemas.microsoft.com/office/drawing/2014/main" val="869910173"/>
                  </a:ext>
                </a:extLst>
              </a:tr>
              <a:tr h="329184">
                <a:tc>
                  <a:txBody>
                    <a:bodyPr/>
                    <a:lstStyle/>
                    <a:p>
                      <a:r>
                        <a:rPr lang="en-US" sz="1200" b="0" dirty="0">
                          <a:solidFill>
                            <a:srgbClr val="03037B"/>
                          </a:solidFill>
                          <a:latin typeface="Arial Nova Light" panose="020B0304020202020204" pitchFamily="34" charset="0"/>
                        </a:rPr>
                        <a:t>Hot Work</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r>
                        <a:rPr lang="en-US" sz="1200" b="0" dirty="0">
                          <a:solidFill>
                            <a:srgbClr val="03037B"/>
                          </a:solidFill>
                          <a:latin typeface="Arial Nova Light" panose="020B0304020202020204" pitchFamily="34" charset="0"/>
                        </a:rPr>
                        <a:t>Fall Protection</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2178451279"/>
                  </a:ext>
                </a:extLst>
              </a:tr>
              <a:tr h="329184">
                <a:tc>
                  <a:txBody>
                    <a:bodyPr/>
                    <a:lstStyle/>
                    <a:p>
                      <a:r>
                        <a:rPr lang="en-US" sz="1200" b="0" dirty="0">
                          <a:solidFill>
                            <a:srgbClr val="03037B"/>
                          </a:solidFill>
                          <a:latin typeface="Arial Nova Light" panose="020B0304020202020204" pitchFamily="34" charset="0"/>
                        </a:rPr>
                        <a:t>Confined Space Entry</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r>
                        <a:rPr lang="en-US" sz="1200" b="0" dirty="0">
                          <a:solidFill>
                            <a:srgbClr val="03037B"/>
                          </a:solidFill>
                          <a:latin typeface="Arial Nova Light" panose="020B0304020202020204" pitchFamily="34" charset="0"/>
                        </a:rPr>
                        <a:t>Eye / Face</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1236750838"/>
                  </a:ext>
                </a:extLst>
              </a:tr>
              <a:tr h="329184">
                <a:tc>
                  <a:txBody>
                    <a:bodyPr/>
                    <a:lstStyle/>
                    <a:p>
                      <a:r>
                        <a:rPr lang="en-US" sz="1200" b="0" dirty="0">
                          <a:solidFill>
                            <a:srgbClr val="03037B"/>
                          </a:solidFill>
                          <a:latin typeface="Arial Nova Light" panose="020B0304020202020204" pitchFamily="34" charset="0"/>
                        </a:rPr>
                        <a:t>Excavation</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r>
                        <a:rPr lang="en-US" sz="1200" b="0" dirty="0">
                          <a:solidFill>
                            <a:srgbClr val="03037B"/>
                          </a:solidFill>
                          <a:latin typeface="Arial Nova Light" panose="020B0304020202020204" pitchFamily="34" charset="0"/>
                        </a:rPr>
                        <a:t>Respiratory</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1921608044"/>
                  </a:ext>
                </a:extLst>
              </a:tr>
              <a:tr h="329184">
                <a:tc>
                  <a:txBody>
                    <a:bodyPr/>
                    <a:lstStyle/>
                    <a:p>
                      <a:r>
                        <a:rPr lang="en-US" sz="1200" b="0" dirty="0">
                          <a:solidFill>
                            <a:srgbClr val="03037B"/>
                          </a:solidFill>
                          <a:latin typeface="Arial Nova Light" panose="020B0304020202020204" pitchFamily="34" charset="0"/>
                        </a:rPr>
                        <a:t>Lock Out / Tag Out</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r>
                        <a:rPr lang="en-US" sz="1200" b="0" dirty="0">
                          <a:solidFill>
                            <a:srgbClr val="03037B"/>
                          </a:solidFill>
                          <a:latin typeface="Arial Nova Light" panose="020B0304020202020204" pitchFamily="34" charset="0"/>
                        </a:rPr>
                        <a:t>Foot / Toe</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3250731860"/>
                  </a:ext>
                </a:extLst>
              </a:tr>
              <a:tr h="329184">
                <a:tc>
                  <a:txBody>
                    <a:bodyPr/>
                    <a:lstStyle/>
                    <a:p>
                      <a:r>
                        <a:rPr lang="en-US" sz="1200" b="0" dirty="0">
                          <a:solidFill>
                            <a:srgbClr val="03037B"/>
                          </a:solidFill>
                          <a:latin typeface="Arial Nova Light" panose="020B0304020202020204" pitchFamily="34" charset="0"/>
                        </a:rPr>
                        <a:t>Critical Lift Plan</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r>
                        <a:rPr lang="en-US" sz="1200" b="0" dirty="0">
                          <a:solidFill>
                            <a:srgbClr val="03037B"/>
                          </a:solidFill>
                          <a:latin typeface="Arial Nova Light" panose="020B0304020202020204" pitchFamily="34" charset="0"/>
                        </a:rPr>
                        <a:t>Hand</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689216941"/>
                  </a:ext>
                </a:extLst>
              </a:tr>
              <a:tr h="329184">
                <a:tc>
                  <a:txBody>
                    <a:bodyPr/>
                    <a:lstStyle/>
                    <a:p>
                      <a:r>
                        <a:rPr lang="en-US" sz="1200" b="0" dirty="0">
                          <a:solidFill>
                            <a:srgbClr val="03037B"/>
                          </a:solidFill>
                          <a:latin typeface="Arial Nova Light" panose="020B0304020202020204" pitchFamily="34" charset="0"/>
                        </a:rPr>
                        <a:t>Close Proximity</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r>
                        <a:rPr lang="en-US" sz="1200" b="0" dirty="0">
                          <a:solidFill>
                            <a:srgbClr val="03037B"/>
                          </a:solidFill>
                          <a:latin typeface="Arial Nova Light" panose="020B0304020202020204" pitchFamily="34" charset="0"/>
                        </a:rPr>
                        <a:t>Hearing</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3454686040"/>
                  </a:ext>
                </a:extLst>
              </a:tr>
              <a:tr h="329184">
                <a:tc>
                  <a:txBody>
                    <a:bodyPr/>
                    <a:lstStyle/>
                    <a:p>
                      <a:r>
                        <a:rPr lang="en-US" sz="1200" b="0" dirty="0">
                          <a:solidFill>
                            <a:srgbClr val="03037B"/>
                          </a:solidFill>
                          <a:latin typeface="Arial Nova Light" panose="020B0304020202020204" pitchFamily="34" charset="0"/>
                        </a:rPr>
                        <a:t>Traffic Control / Barricades</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r>
                        <a:rPr lang="en-US" sz="1200" b="0" dirty="0">
                          <a:solidFill>
                            <a:srgbClr val="03037B"/>
                          </a:solidFill>
                          <a:latin typeface="Arial Nova Light" panose="020B0304020202020204" pitchFamily="34" charset="0"/>
                        </a:rPr>
                        <a:t>Vest / Reflective Clothing</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3561322553"/>
                  </a:ext>
                </a:extLst>
              </a:tr>
              <a:tr h="329184">
                <a:tc>
                  <a:txBody>
                    <a:bodyPr/>
                    <a:lstStyle/>
                    <a:p>
                      <a:r>
                        <a:rPr lang="en-US" sz="1200" b="0" dirty="0">
                          <a:solidFill>
                            <a:srgbClr val="03037B"/>
                          </a:solidFill>
                          <a:latin typeface="Arial Nova Light" panose="020B0304020202020204" pitchFamily="34" charset="0"/>
                        </a:rPr>
                        <a:t>Spotter Required</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r>
                        <a:rPr lang="en-US" sz="1200" b="0" dirty="0">
                          <a:solidFill>
                            <a:srgbClr val="03037B"/>
                          </a:solidFill>
                          <a:latin typeface="Arial Nova Light" panose="020B0304020202020204" pitchFamily="34" charset="0"/>
                        </a:rPr>
                        <a:t>Head Protection</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1383161757"/>
                  </a:ext>
                </a:extLst>
              </a:tr>
              <a:tr h="329184">
                <a:tc>
                  <a:txBody>
                    <a:bodyPr/>
                    <a:lstStyle/>
                    <a:p>
                      <a:r>
                        <a:rPr lang="en-US" sz="1200" b="0" dirty="0">
                          <a:solidFill>
                            <a:srgbClr val="03037B"/>
                          </a:solidFill>
                          <a:latin typeface="Arial Nova Light" panose="020B0304020202020204" pitchFamily="34" charset="0"/>
                        </a:rPr>
                        <a:t>General Permit</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1968640856"/>
                  </a:ext>
                </a:extLst>
              </a:tr>
              <a:tr h="329184">
                <a:tc>
                  <a:txBody>
                    <a:bodyPr/>
                    <a:lstStyle/>
                    <a:p>
                      <a:r>
                        <a:rPr lang="en-US" sz="1200" b="0" dirty="0">
                          <a:solidFill>
                            <a:srgbClr val="03037B"/>
                          </a:solidFill>
                          <a:latin typeface="Arial Nova Light" panose="020B0304020202020204" pitchFamily="34" charset="0"/>
                        </a:rPr>
                        <a:t>Fall Protection Plan</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3524135651"/>
                  </a:ext>
                </a:extLst>
              </a:tr>
              <a:tr h="329184">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2349625049"/>
                  </a:ext>
                </a:extLst>
              </a:tr>
              <a:tr h="329184">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endParaRPr lang="en-US" sz="1200" b="0" dirty="0">
                        <a:solidFill>
                          <a:srgbClr val="03037B"/>
                        </a:solidFill>
                        <a:latin typeface="Arial Nova Light" panose="020B0304020202020204" pitchFamily="34" charset="0"/>
                      </a:endParaRP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946242026"/>
                  </a:ext>
                </a:extLst>
              </a:tr>
            </a:tbl>
          </a:graphicData>
        </a:graphic>
      </p:graphicFrame>
      <p:pic>
        <p:nvPicPr>
          <p:cNvPr id="7" name="Picture 6" descr="Icon&#10;&#10;Description automatically generated">
            <a:extLst>
              <a:ext uri="{FF2B5EF4-FFF2-40B4-BE49-F238E27FC236}">
                <a16:creationId xmlns:a16="http://schemas.microsoft.com/office/drawing/2014/main" id="{737039C0-028C-AC9E-28A4-88F65E6135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7544" y="1230552"/>
            <a:ext cx="301768" cy="320040"/>
          </a:xfrm>
          <a:prstGeom prst="rect">
            <a:avLst/>
          </a:prstGeom>
        </p:spPr>
      </p:pic>
      <p:pic>
        <p:nvPicPr>
          <p:cNvPr id="9" name="Picture 8" descr="Icon&#10;&#10;Description automatically generated">
            <a:extLst>
              <a:ext uri="{FF2B5EF4-FFF2-40B4-BE49-F238E27FC236}">
                <a16:creationId xmlns:a16="http://schemas.microsoft.com/office/drawing/2014/main" id="{7F1170B1-FCE4-E96E-DF89-3E4B240A84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93667" y="1230552"/>
            <a:ext cx="310073" cy="320040"/>
          </a:xfrm>
          <a:prstGeom prst="rect">
            <a:avLst/>
          </a:prstGeom>
        </p:spPr>
      </p:pic>
      <p:pic>
        <p:nvPicPr>
          <p:cNvPr id="20" name="Picture 19" descr="Icon&#10;&#10;Description automatically generated">
            <a:extLst>
              <a:ext uri="{FF2B5EF4-FFF2-40B4-BE49-F238E27FC236}">
                <a16:creationId xmlns:a16="http://schemas.microsoft.com/office/drawing/2014/main" id="{7F65F8CE-0DE2-F2DB-8A51-B2A324306B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86917" y="1230552"/>
            <a:ext cx="301768" cy="320040"/>
          </a:xfrm>
          <a:prstGeom prst="rect">
            <a:avLst/>
          </a:prstGeom>
        </p:spPr>
      </p:pic>
      <p:pic>
        <p:nvPicPr>
          <p:cNvPr id="21" name="Picture 20" descr="Icon&#10;&#10;Description automatically generated">
            <a:extLst>
              <a:ext uri="{FF2B5EF4-FFF2-40B4-BE49-F238E27FC236}">
                <a16:creationId xmlns:a16="http://schemas.microsoft.com/office/drawing/2014/main" id="{2B292357-CB60-70C3-3081-F3E77FC047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53040" y="1230552"/>
            <a:ext cx="310073" cy="320040"/>
          </a:xfrm>
          <a:prstGeom prst="rect">
            <a:avLst/>
          </a:prstGeom>
        </p:spPr>
      </p:pic>
    </p:spTree>
    <p:extLst>
      <p:ext uri="{BB962C8B-B14F-4D97-AF65-F5344CB8AC3E}">
        <p14:creationId xmlns:p14="http://schemas.microsoft.com/office/powerpoint/2010/main" val="332741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ame 5">
            <a:extLst>
              <a:ext uri="{FF2B5EF4-FFF2-40B4-BE49-F238E27FC236}">
                <a16:creationId xmlns:a16="http://schemas.microsoft.com/office/drawing/2014/main" id="{37CD2A71-8545-462C-8C4C-15940D120D8A}"/>
              </a:ext>
            </a:extLst>
          </p:cNvPr>
          <p:cNvSpPr/>
          <p:nvPr/>
        </p:nvSpPr>
        <p:spPr>
          <a:xfrm>
            <a:off x="0" y="1"/>
            <a:ext cx="6858000" cy="9144000"/>
          </a:xfrm>
          <a:prstGeom prst="frame">
            <a:avLst>
              <a:gd name="adj1" fmla="val 1253"/>
            </a:avLst>
          </a:prstGeom>
          <a:solidFill>
            <a:srgbClr val="0303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3" name="Straight Connector 72">
            <a:extLst>
              <a:ext uri="{FF2B5EF4-FFF2-40B4-BE49-F238E27FC236}">
                <a16:creationId xmlns:a16="http://schemas.microsoft.com/office/drawing/2014/main" id="{62135316-38D9-4DB3-8DBD-EBF5B86CE43B}"/>
              </a:ext>
            </a:extLst>
          </p:cNvPr>
          <p:cNvCxnSpPr/>
          <p:nvPr/>
        </p:nvCxnSpPr>
        <p:spPr>
          <a:xfrm>
            <a:off x="365760" y="484632"/>
            <a:ext cx="6126480" cy="0"/>
          </a:xfrm>
          <a:prstGeom prst="line">
            <a:avLst/>
          </a:prstGeom>
          <a:ln w="12700">
            <a:solidFill>
              <a:srgbClr val="03037B"/>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5A69F106-7B8D-F7BD-48C3-E15C65145190}"/>
              </a:ext>
            </a:extLst>
          </p:cNvPr>
          <p:cNvSpPr txBox="1"/>
          <p:nvPr/>
        </p:nvSpPr>
        <p:spPr>
          <a:xfrm>
            <a:off x="1172590" y="320040"/>
            <a:ext cx="4502132" cy="338554"/>
          </a:xfrm>
          <a:prstGeom prst="rect">
            <a:avLst/>
          </a:prstGeom>
          <a:solidFill>
            <a:schemeClr val="bg1"/>
          </a:solidFill>
        </p:spPr>
        <p:txBody>
          <a:bodyPr wrap="square" rtlCol="0">
            <a:spAutoFit/>
          </a:bodyPr>
          <a:lstStyle/>
          <a:p>
            <a:pPr algn="dist"/>
            <a:r>
              <a:rPr lang="en-US" sz="1600" b="1" dirty="0">
                <a:solidFill>
                  <a:srgbClr val="03037B"/>
                </a:solidFill>
                <a:latin typeface="Arial Nova" panose="020B0504020202020204" pitchFamily="34" charset="0"/>
              </a:rPr>
              <a:t>JOB HAZARD ANALYSIS FORM</a:t>
            </a:r>
          </a:p>
        </p:txBody>
      </p:sp>
      <p:pic>
        <p:nvPicPr>
          <p:cNvPr id="29" name="Picture 28">
            <a:extLst>
              <a:ext uri="{FF2B5EF4-FFF2-40B4-BE49-F238E27FC236}">
                <a16:creationId xmlns:a16="http://schemas.microsoft.com/office/drawing/2014/main" id="{FFFFC4E8-D535-FC7F-DE9E-76FC97A5E243}"/>
              </a:ext>
            </a:extLst>
          </p:cNvPr>
          <p:cNvPicPr>
            <a:picLocks noChangeAspect="1"/>
          </p:cNvPicPr>
          <p:nvPr/>
        </p:nvPicPr>
        <p:blipFill rotWithShape="1">
          <a:blip r:embed="rId2">
            <a:extLst>
              <a:ext uri="{28A0092B-C50C-407E-A947-70E740481C1C}">
                <a14:useLocalDpi xmlns:a14="http://schemas.microsoft.com/office/drawing/2010/main" val="0"/>
              </a:ext>
            </a:extLst>
          </a:blip>
          <a:srcRect t="12862"/>
          <a:stretch/>
        </p:blipFill>
        <p:spPr>
          <a:xfrm>
            <a:off x="2939095" y="8643376"/>
            <a:ext cx="969122" cy="361167"/>
          </a:xfrm>
          <a:prstGeom prst="rect">
            <a:avLst/>
          </a:prstGeom>
        </p:spPr>
      </p:pic>
      <p:graphicFrame>
        <p:nvGraphicFramePr>
          <p:cNvPr id="32" name="Table 10">
            <a:extLst>
              <a:ext uri="{FF2B5EF4-FFF2-40B4-BE49-F238E27FC236}">
                <a16:creationId xmlns:a16="http://schemas.microsoft.com/office/drawing/2014/main" id="{7FB5CDF7-34A3-4303-DAAF-ABCB13E9A176}"/>
              </a:ext>
            </a:extLst>
          </p:cNvPr>
          <p:cNvGraphicFramePr>
            <a:graphicFrameLocks noGrp="1"/>
          </p:cNvGraphicFramePr>
          <p:nvPr>
            <p:extLst>
              <p:ext uri="{D42A27DB-BD31-4B8C-83A1-F6EECF244321}">
                <p14:modId xmlns:p14="http://schemas.microsoft.com/office/powerpoint/2010/main" val="3092714070"/>
              </p:ext>
            </p:extLst>
          </p:nvPr>
        </p:nvGraphicFramePr>
        <p:xfrm>
          <a:off x="365760" y="777240"/>
          <a:ext cx="6126480" cy="7818120"/>
        </p:xfrm>
        <a:graphic>
          <a:graphicData uri="http://schemas.openxmlformats.org/drawingml/2006/table">
            <a:tbl>
              <a:tblPr firstRow="1" bandRow="1">
                <a:tableStyleId>{5C22544A-7EE6-4342-B048-85BDC9FD1C3A}</a:tableStyleId>
              </a:tblPr>
              <a:tblGrid>
                <a:gridCol w="3063240">
                  <a:extLst>
                    <a:ext uri="{9D8B030D-6E8A-4147-A177-3AD203B41FA5}">
                      <a16:colId xmlns:a16="http://schemas.microsoft.com/office/drawing/2014/main" val="4255040201"/>
                    </a:ext>
                  </a:extLst>
                </a:gridCol>
                <a:gridCol w="3063240">
                  <a:extLst>
                    <a:ext uri="{9D8B030D-6E8A-4147-A177-3AD203B41FA5}">
                      <a16:colId xmlns:a16="http://schemas.microsoft.com/office/drawing/2014/main" val="1454172241"/>
                    </a:ext>
                  </a:extLst>
                </a:gridCol>
              </a:tblGrid>
              <a:tr h="192024">
                <a:tc gridSpan="2">
                  <a:txBody>
                    <a:bodyPr/>
                    <a:lstStyle/>
                    <a:p>
                      <a:pPr algn="ctr"/>
                      <a:r>
                        <a:rPr lang="en-US" sz="1200" b="1" spc="200" baseline="0" dirty="0">
                          <a:solidFill>
                            <a:schemeClr val="bg1"/>
                          </a:solidFill>
                          <a:latin typeface="Arial Nova" panose="020B0504020202020204" pitchFamily="34" charset="0"/>
                        </a:rPr>
                        <a:t>STEP OR WORK ACTIVITY</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endParaRPr lang="en-US" sz="1200" b="0" dirty="0">
                        <a:latin typeface="Arial Nova Light" panose="020B0304020202020204" pitchFamily="34" charset="0"/>
                      </a:endParaRPr>
                    </a:p>
                  </a:txBody>
                  <a:tcP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1057286816"/>
                  </a:ext>
                </a:extLst>
              </a:tr>
              <a:tr h="585216">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dirty="0">
                        <a:solidFill>
                          <a:srgbClr val="03037B"/>
                        </a:solidFill>
                        <a:latin typeface="Arial Nova Light" panose="020B0304020202020204" pitchFamily="34" charset="0"/>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algn="ctr"/>
                      <a:endParaRPr lang="en-US" sz="1200" b="1" dirty="0">
                        <a:solidFill>
                          <a:srgbClr val="03037B"/>
                        </a:solidFill>
                        <a:latin typeface="Arial Nova" panose="020B0504020202020204" pitchFamily="34" charset="0"/>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solidFill>
                      <a:srgbClr val="E9EDEF"/>
                    </a:solidFill>
                  </a:tcPr>
                </a:tc>
                <a:extLst>
                  <a:ext uri="{0D108BD9-81ED-4DB2-BD59-A6C34878D82A}">
                    <a16:rowId xmlns:a16="http://schemas.microsoft.com/office/drawing/2014/main" val="3022758751"/>
                  </a:ext>
                </a:extLst>
              </a:tr>
              <a:tr h="192024">
                <a:tc>
                  <a:txBody>
                    <a:bodyPr/>
                    <a:lstStyle/>
                    <a:p>
                      <a:pPr algn="ctr"/>
                      <a:r>
                        <a:rPr lang="en-US" sz="1200" b="1" dirty="0">
                          <a:solidFill>
                            <a:srgbClr val="03037B"/>
                          </a:solidFill>
                          <a:latin typeface="Arial Nova" panose="020B0504020202020204" pitchFamily="34" charset="0"/>
                        </a:rPr>
                        <a:t>Potential Hazard</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algn="ctr"/>
                      <a:r>
                        <a:rPr lang="en-US" sz="1200" b="1" dirty="0">
                          <a:solidFill>
                            <a:srgbClr val="03037B"/>
                          </a:solidFill>
                          <a:latin typeface="Arial Nova" panose="020B0504020202020204" pitchFamily="34" charset="0"/>
                        </a:rPr>
                        <a:t>Control Measures</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869910173"/>
                  </a:ext>
                </a:extLst>
              </a:tr>
              <a:tr h="58521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2178451279"/>
                  </a:ext>
                </a:extLst>
              </a:tr>
              <a:tr h="192024">
                <a:tc gridSpan="2">
                  <a:txBody>
                    <a:bodyPr/>
                    <a:lstStyle/>
                    <a:p>
                      <a:pPr algn="ctr"/>
                      <a:r>
                        <a:rPr lang="en-US" sz="1200" b="1" spc="200" baseline="0" dirty="0">
                          <a:solidFill>
                            <a:schemeClr val="bg1"/>
                          </a:solidFill>
                          <a:latin typeface="Arial Nova" panose="020B0504020202020204" pitchFamily="34" charset="0"/>
                        </a:rPr>
                        <a:t>STEP OR WORK ACTIVITY</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3190750960"/>
                  </a:ext>
                </a:extLst>
              </a:tr>
              <a:tr h="585216">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dirty="0">
                        <a:solidFill>
                          <a:srgbClr val="03037B"/>
                        </a:solidFill>
                        <a:latin typeface="Arial Nova Light" panose="020B0304020202020204" pitchFamily="34" charset="0"/>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3935603610"/>
                  </a:ext>
                </a:extLst>
              </a:tr>
              <a:tr h="182880">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Potential Hazard</a:t>
                      </a: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Control Measures</a:t>
                      </a: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2455012990"/>
                  </a:ext>
                </a:extLst>
              </a:tr>
              <a:tr h="585216">
                <a:tc>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982633329"/>
                  </a:ext>
                </a:extLst>
              </a:tr>
              <a:tr h="210312">
                <a:tc gridSpan="2">
                  <a:txBody>
                    <a:bodyPr/>
                    <a:lstStyle/>
                    <a:p>
                      <a:pPr algn="ctr"/>
                      <a:r>
                        <a:rPr lang="en-US" sz="1200" b="1" spc="200" baseline="0" dirty="0">
                          <a:solidFill>
                            <a:schemeClr val="bg1"/>
                          </a:solidFill>
                          <a:latin typeface="Arial Nova" panose="020B0504020202020204" pitchFamily="34" charset="0"/>
                        </a:rPr>
                        <a:t>STEP OR WORK ACTIVITY</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2233951437"/>
                  </a:ext>
                </a:extLst>
              </a:tr>
              <a:tr h="585216">
                <a:tc gridSpan="2">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1807347393"/>
                  </a:ext>
                </a:extLst>
              </a:tr>
              <a:tr h="192024">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Potential Hazard</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Control Measures</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2853596888"/>
                  </a:ext>
                </a:extLst>
              </a:tr>
              <a:tr h="585216">
                <a:tc>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4054516669"/>
                  </a:ext>
                </a:extLst>
              </a:tr>
              <a:tr h="192024">
                <a:tc gridSpan="2">
                  <a:txBody>
                    <a:bodyPr/>
                    <a:lstStyle/>
                    <a:p>
                      <a:pPr algn="ctr"/>
                      <a:r>
                        <a:rPr lang="en-US" sz="1200" b="1" spc="200" baseline="0" dirty="0">
                          <a:solidFill>
                            <a:schemeClr val="bg1"/>
                          </a:solidFill>
                          <a:latin typeface="Arial Nova" panose="020B0504020202020204" pitchFamily="34" charset="0"/>
                        </a:rPr>
                        <a:t>STEP OR WORK ACTIVITY</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3284039826"/>
                  </a:ext>
                </a:extLst>
              </a:tr>
              <a:tr h="585216">
                <a:tc gridSpan="2">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2568596925"/>
                  </a:ext>
                </a:extLst>
              </a:tr>
              <a:tr h="192024">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Potential Hazard</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Control Measures</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2558446357"/>
                  </a:ext>
                </a:extLst>
              </a:tr>
              <a:tr h="585216">
                <a:tc>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3711506716"/>
                  </a:ext>
                </a:extLst>
              </a:tr>
              <a:tr h="192024">
                <a:tc gridSpan="2">
                  <a:txBody>
                    <a:bodyPr/>
                    <a:lstStyle/>
                    <a:p>
                      <a:pPr algn="ctr"/>
                      <a:r>
                        <a:rPr lang="en-US" sz="1200" b="1" spc="200" baseline="0" dirty="0">
                          <a:solidFill>
                            <a:schemeClr val="bg1"/>
                          </a:solidFill>
                          <a:latin typeface="Arial Nova" panose="020B0504020202020204" pitchFamily="34" charset="0"/>
                        </a:rPr>
                        <a:t>STEP OR WORK ACTIVITY</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3515707619"/>
                  </a:ext>
                </a:extLst>
              </a:tr>
              <a:tr h="585216">
                <a:tc gridSpan="2">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1039198566"/>
                  </a:ext>
                </a:extLst>
              </a:tr>
              <a:tr h="192024">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Potential Hazard</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3037B"/>
                          </a:solidFill>
                          <a:latin typeface="Arial Nova" panose="020B0504020202020204" pitchFamily="34" charset="0"/>
                          <a:ea typeface="+mn-ea"/>
                          <a:cs typeface="+mn-cs"/>
                        </a:rPr>
                        <a:t>Control Measures</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2980131801"/>
                  </a:ext>
                </a:extLst>
              </a:tr>
              <a:tr h="585216">
                <a:tc>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2806037250"/>
                  </a:ext>
                </a:extLst>
              </a:tr>
            </a:tbl>
          </a:graphicData>
        </a:graphic>
      </p:graphicFrame>
    </p:spTree>
    <p:extLst>
      <p:ext uri="{BB962C8B-B14F-4D97-AF65-F5344CB8AC3E}">
        <p14:creationId xmlns:p14="http://schemas.microsoft.com/office/powerpoint/2010/main" val="1726066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ame 5">
            <a:extLst>
              <a:ext uri="{FF2B5EF4-FFF2-40B4-BE49-F238E27FC236}">
                <a16:creationId xmlns:a16="http://schemas.microsoft.com/office/drawing/2014/main" id="{37CD2A71-8545-462C-8C4C-15940D120D8A}"/>
              </a:ext>
            </a:extLst>
          </p:cNvPr>
          <p:cNvSpPr/>
          <p:nvPr/>
        </p:nvSpPr>
        <p:spPr>
          <a:xfrm>
            <a:off x="0" y="1"/>
            <a:ext cx="6858000" cy="9144000"/>
          </a:xfrm>
          <a:prstGeom prst="frame">
            <a:avLst>
              <a:gd name="adj1" fmla="val 1253"/>
            </a:avLst>
          </a:prstGeom>
          <a:solidFill>
            <a:srgbClr val="0303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3" name="Straight Connector 72">
            <a:extLst>
              <a:ext uri="{FF2B5EF4-FFF2-40B4-BE49-F238E27FC236}">
                <a16:creationId xmlns:a16="http://schemas.microsoft.com/office/drawing/2014/main" id="{62135316-38D9-4DB3-8DBD-EBF5B86CE43B}"/>
              </a:ext>
            </a:extLst>
          </p:cNvPr>
          <p:cNvCxnSpPr/>
          <p:nvPr/>
        </p:nvCxnSpPr>
        <p:spPr>
          <a:xfrm>
            <a:off x="365760" y="484632"/>
            <a:ext cx="6126480" cy="0"/>
          </a:xfrm>
          <a:prstGeom prst="line">
            <a:avLst/>
          </a:prstGeom>
          <a:ln w="12700">
            <a:solidFill>
              <a:srgbClr val="03037B"/>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5A69F106-7B8D-F7BD-48C3-E15C65145190}"/>
              </a:ext>
            </a:extLst>
          </p:cNvPr>
          <p:cNvSpPr txBox="1"/>
          <p:nvPr/>
        </p:nvSpPr>
        <p:spPr>
          <a:xfrm>
            <a:off x="1172590" y="320040"/>
            <a:ext cx="4502132" cy="338554"/>
          </a:xfrm>
          <a:prstGeom prst="rect">
            <a:avLst/>
          </a:prstGeom>
          <a:solidFill>
            <a:schemeClr val="bg1"/>
          </a:solidFill>
        </p:spPr>
        <p:txBody>
          <a:bodyPr wrap="square" rtlCol="0">
            <a:spAutoFit/>
          </a:bodyPr>
          <a:lstStyle/>
          <a:p>
            <a:pPr algn="dist"/>
            <a:r>
              <a:rPr lang="en-US" sz="1600" b="1" dirty="0">
                <a:solidFill>
                  <a:srgbClr val="03037B"/>
                </a:solidFill>
                <a:latin typeface="Arial Nova" panose="020B0504020202020204" pitchFamily="34" charset="0"/>
              </a:rPr>
              <a:t>JOB HAZARD ANALYSIS FORM</a:t>
            </a:r>
          </a:p>
        </p:txBody>
      </p:sp>
      <p:pic>
        <p:nvPicPr>
          <p:cNvPr id="29" name="Picture 28">
            <a:extLst>
              <a:ext uri="{FF2B5EF4-FFF2-40B4-BE49-F238E27FC236}">
                <a16:creationId xmlns:a16="http://schemas.microsoft.com/office/drawing/2014/main" id="{FFFFC4E8-D535-FC7F-DE9E-76FC97A5E243}"/>
              </a:ext>
            </a:extLst>
          </p:cNvPr>
          <p:cNvPicPr>
            <a:picLocks noChangeAspect="1"/>
          </p:cNvPicPr>
          <p:nvPr/>
        </p:nvPicPr>
        <p:blipFill rotWithShape="1">
          <a:blip r:embed="rId2">
            <a:extLst>
              <a:ext uri="{28A0092B-C50C-407E-A947-70E740481C1C}">
                <a14:useLocalDpi xmlns:a14="http://schemas.microsoft.com/office/drawing/2010/main" val="0"/>
              </a:ext>
            </a:extLst>
          </a:blip>
          <a:srcRect t="12862"/>
          <a:stretch/>
        </p:blipFill>
        <p:spPr>
          <a:xfrm>
            <a:off x="2939095" y="8643376"/>
            <a:ext cx="969122" cy="361167"/>
          </a:xfrm>
          <a:prstGeom prst="rect">
            <a:avLst/>
          </a:prstGeom>
        </p:spPr>
      </p:pic>
      <p:graphicFrame>
        <p:nvGraphicFramePr>
          <p:cNvPr id="32" name="Table 10">
            <a:extLst>
              <a:ext uri="{FF2B5EF4-FFF2-40B4-BE49-F238E27FC236}">
                <a16:creationId xmlns:a16="http://schemas.microsoft.com/office/drawing/2014/main" id="{7FB5CDF7-34A3-4303-DAAF-ABCB13E9A176}"/>
              </a:ext>
            </a:extLst>
          </p:cNvPr>
          <p:cNvGraphicFramePr>
            <a:graphicFrameLocks noGrp="1"/>
          </p:cNvGraphicFramePr>
          <p:nvPr>
            <p:extLst>
              <p:ext uri="{D42A27DB-BD31-4B8C-83A1-F6EECF244321}">
                <p14:modId xmlns:p14="http://schemas.microsoft.com/office/powerpoint/2010/main" val="2643334247"/>
              </p:ext>
            </p:extLst>
          </p:nvPr>
        </p:nvGraphicFramePr>
        <p:xfrm>
          <a:off x="365760" y="777240"/>
          <a:ext cx="6126480" cy="7818120"/>
        </p:xfrm>
        <a:graphic>
          <a:graphicData uri="http://schemas.openxmlformats.org/drawingml/2006/table">
            <a:tbl>
              <a:tblPr firstRow="1" bandRow="1">
                <a:tableStyleId>{5C22544A-7EE6-4342-B048-85BDC9FD1C3A}</a:tableStyleId>
              </a:tblPr>
              <a:tblGrid>
                <a:gridCol w="3063240">
                  <a:extLst>
                    <a:ext uri="{9D8B030D-6E8A-4147-A177-3AD203B41FA5}">
                      <a16:colId xmlns:a16="http://schemas.microsoft.com/office/drawing/2014/main" val="4255040201"/>
                    </a:ext>
                  </a:extLst>
                </a:gridCol>
                <a:gridCol w="3063240">
                  <a:extLst>
                    <a:ext uri="{9D8B030D-6E8A-4147-A177-3AD203B41FA5}">
                      <a16:colId xmlns:a16="http://schemas.microsoft.com/office/drawing/2014/main" val="1454172241"/>
                    </a:ext>
                  </a:extLst>
                </a:gridCol>
              </a:tblGrid>
              <a:tr h="192024">
                <a:tc gridSpan="2">
                  <a:txBody>
                    <a:bodyPr/>
                    <a:lstStyle/>
                    <a:p>
                      <a:pPr algn="ctr"/>
                      <a:r>
                        <a:rPr lang="en-US" sz="1200" b="1" spc="200" baseline="0" dirty="0">
                          <a:solidFill>
                            <a:schemeClr val="bg1"/>
                          </a:solidFill>
                          <a:latin typeface="Arial Nova" panose="020B0504020202020204" pitchFamily="34" charset="0"/>
                        </a:rPr>
                        <a:t>STEP OR WORK ACTIVITY</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endParaRPr lang="en-US" sz="1200" b="0" dirty="0">
                        <a:latin typeface="Arial Nova Light" panose="020B0304020202020204" pitchFamily="34" charset="0"/>
                      </a:endParaRPr>
                    </a:p>
                  </a:txBody>
                  <a:tcP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1057286816"/>
                  </a:ext>
                </a:extLst>
              </a:tr>
              <a:tr h="585216">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dirty="0">
                        <a:solidFill>
                          <a:srgbClr val="03037B"/>
                        </a:solidFill>
                        <a:latin typeface="Arial Nova Light" panose="020B0304020202020204" pitchFamily="34" charset="0"/>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algn="ctr"/>
                      <a:endParaRPr lang="en-US" sz="1200" b="1" dirty="0">
                        <a:solidFill>
                          <a:srgbClr val="03037B"/>
                        </a:solidFill>
                        <a:latin typeface="Arial Nova" panose="020B0504020202020204" pitchFamily="34" charset="0"/>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solidFill>
                      <a:srgbClr val="E9EDEF"/>
                    </a:solidFill>
                  </a:tcPr>
                </a:tc>
                <a:extLst>
                  <a:ext uri="{0D108BD9-81ED-4DB2-BD59-A6C34878D82A}">
                    <a16:rowId xmlns:a16="http://schemas.microsoft.com/office/drawing/2014/main" val="3022758751"/>
                  </a:ext>
                </a:extLst>
              </a:tr>
              <a:tr h="192024">
                <a:tc>
                  <a:txBody>
                    <a:bodyPr/>
                    <a:lstStyle/>
                    <a:p>
                      <a:pPr algn="ctr"/>
                      <a:r>
                        <a:rPr lang="en-US" sz="1200" b="1" dirty="0">
                          <a:solidFill>
                            <a:srgbClr val="03037B"/>
                          </a:solidFill>
                          <a:latin typeface="Arial Nova" panose="020B0504020202020204" pitchFamily="34" charset="0"/>
                        </a:rPr>
                        <a:t>Potential Hazard</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algn="ctr"/>
                      <a:r>
                        <a:rPr lang="en-US" sz="1200" b="1" dirty="0">
                          <a:solidFill>
                            <a:srgbClr val="03037B"/>
                          </a:solidFill>
                          <a:latin typeface="Arial Nova" panose="020B0504020202020204" pitchFamily="34" charset="0"/>
                        </a:rPr>
                        <a:t>Control Measures</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869910173"/>
                  </a:ext>
                </a:extLst>
              </a:tr>
              <a:tr h="58521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2178451279"/>
                  </a:ext>
                </a:extLst>
              </a:tr>
              <a:tr h="192024">
                <a:tc gridSpan="2">
                  <a:txBody>
                    <a:bodyPr/>
                    <a:lstStyle/>
                    <a:p>
                      <a:pPr algn="ctr"/>
                      <a:r>
                        <a:rPr lang="en-US" sz="1200" b="1" spc="200" baseline="0" dirty="0">
                          <a:solidFill>
                            <a:schemeClr val="bg1"/>
                          </a:solidFill>
                          <a:latin typeface="Arial Nova" panose="020B0504020202020204" pitchFamily="34" charset="0"/>
                        </a:rPr>
                        <a:t>STEP OR WORK ACTIVITY</a:t>
                      </a:r>
                    </a:p>
                  </a:txBody>
                  <a:tcPr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3190750960"/>
                  </a:ext>
                </a:extLst>
              </a:tr>
              <a:tr h="585216">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dirty="0">
                        <a:solidFill>
                          <a:srgbClr val="03037B"/>
                        </a:solidFill>
                        <a:latin typeface="Arial Nova Light" panose="020B0304020202020204" pitchFamily="34" charset="0"/>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T="0" marB="0"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3935603610"/>
                  </a:ext>
                </a:extLst>
              </a:tr>
              <a:tr h="182880">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Potential Hazard</a:t>
                      </a: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Control Measures</a:t>
                      </a: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2455012990"/>
                  </a:ext>
                </a:extLst>
              </a:tr>
              <a:tr h="585216">
                <a:tc>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982633329"/>
                  </a:ext>
                </a:extLst>
              </a:tr>
              <a:tr h="210312">
                <a:tc gridSpan="2">
                  <a:txBody>
                    <a:bodyPr/>
                    <a:lstStyle/>
                    <a:p>
                      <a:pPr algn="ctr"/>
                      <a:r>
                        <a:rPr lang="en-US" sz="1200" b="1" spc="200" baseline="0" dirty="0">
                          <a:solidFill>
                            <a:schemeClr val="bg1"/>
                          </a:solidFill>
                          <a:latin typeface="Arial Nova" panose="020B0504020202020204" pitchFamily="34" charset="0"/>
                        </a:rPr>
                        <a:t>STEP OR WORK ACTIVITY</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2233951437"/>
                  </a:ext>
                </a:extLst>
              </a:tr>
              <a:tr h="585216">
                <a:tc gridSpan="2">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1807347393"/>
                  </a:ext>
                </a:extLst>
              </a:tr>
              <a:tr h="192024">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Potential Hazard</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Control Measures</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2853596888"/>
                  </a:ext>
                </a:extLst>
              </a:tr>
              <a:tr h="585216">
                <a:tc>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4054516669"/>
                  </a:ext>
                </a:extLst>
              </a:tr>
              <a:tr h="192024">
                <a:tc gridSpan="2">
                  <a:txBody>
                    <a:bodyPr/>
                    <a:lstStyle/>
                    <a:p>
                      <a:pPr algn="ctr"/>
                      <a:r>
                        <a:rPr lang="en-US" sz="1200" b="1" spc="200" baseline="0" dirty="0">
                          <a:solidFill>
                            <a:schemeClr val="bg1"/>
                          </a:solidFill>
                          <a:latin typeface="Arial Nova" panose="020B0504020202020204" pitchFamily="34" charset="0"/>
                        </a:rPr>
                        <a:t>STEP OR WORK ACTIVITY</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3284039826"/>
                  </a:ext>
                </a:extLst>
              </a:tr>
              <a:tr h="585216">
                <a:tc gridSpan="2">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2568596925"/>
                  </a:ext>
                </a:extLst>
              </a:tr>
              <a:tr h="192024">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Potential Hazard</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Control Measures</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2558446357"/>
                  </a:ext>
                </a:extLst>
              </a:tr>
              <a:tr h="585216">
                <a:tc>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3711506716"/>
                  </a:ext>
                </a:extLst>
              </a:tr>
              <a:tr h="192024">
                <a:tc gridSpan="2">
                  <a:txBody>
                    <a:bodyPr/>
                    <a:lstStyle/>
                    <a:p>
                      <a:pPr algn="ctr"/>
                      <a:r>
                        <a:rPr lang="en-US" sz="1200" b="1" spc="200" baseline="0" dirty="0">
                          <a:solidFill>
                            <a:schemeClr val="bg1"/>
                          </a:solidFill>
                          <a:latin typeface="Arial Nova" panose="020B0504020202020204" pitchFamily="34" charset="0"/>
                        </a:rPr>
                        <a:t>STEP OR WORK ACTIVITY</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617989"/>
                    </a:solid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3515707619"/>
                  </a:ext>
                </a:extLst>
              </a:tr>
              <a:tr h="585216">
                <a:tc gridSpan="2">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12700" cap="flat" cmpd="sng" algn="ctr">
                      <a:solidFill>
                        <a:srgbClr val="03037B"/>
                      </a:solidFill>
                      <a:prstDash val="solid"/>
                      <a:round/>
                      <a:headEnd type="none" w="med" len="med"/>
                      <a:tailEnd type="none" w="med" len="med"/>
                    </a:lnL>
                    <a:lnR w="12700" cap="flat" cmpd="sng" algn="ctr">
                      <a:solidFill>
                        <a:srgbClr val="03037B"/>
                      </a:solidFill>
                      <a:prstDash val="solid"/>
                      <a:round/>
                      <a:headEnd type="none" w="med" len="med"/>
                      <a:tailEnd type="none" w="med" len="med"/>
                    </a:lnR>
                    <a:lnT w="12700" cap="flat" cmpd="sng" algn="ctr">
                      <a:solidFill>
                        <a:srgbClr val="03037B"/>
                      </a:solidFill>
                      <a:prstDash val="solid"/>
                      <a:round/>
                      <a:headEnd type="none" w="med" len="med"/>
                      <a:tailEnd type="none" w="med" len="med"/>
                    </a:lnT>
                    <a:lnB w="12700" cap="flat" cmpd="sng" algn="ctr">
                      <a:solidFill>
                        <a:srgbClr val="03037B"/>
                      </a:solidFill>
                      <a:prstDash val="solid"/>
                      <a:round/>
                      <a:headEnd type="none" w="med" len="med"/>
                      <a:tailEnd type="none" w="med" len="med"/>
                    </a:lnB>
                    <a:noFill/>
                  </a:tcPr>
                </a:tc>
                <a:extLst>
                  <a:ext uri="{0D108BD9-81ED-4DB2-BD59-A6C34878D82A}">
                    <a16:rowId xmlns:a16="http://schemas.microsoft.com/office/drawing/2014/main" val="1039198566"/>
                  </a:ext>
                </a:extLst>
              </a:tr>
              <a:tr h="192024">
                <a:tc>
                  <a:txBody>
                    <a:bodyPr/>
                    <a:lstStyle/>
                    <a:p>
                      <a:pPr marL="0" algn="ctr" defTabSz="685800" rtl="0" eaLnBrk="1" latinLnBrk="0" hangingPunct="1"/>
                      <a:r>
                        <a:rPr lang="en-US" sz="1200" b="1" kern="1200" dirty="0">
                          <a:solidFill>
                            <a:srgbClr val="03037B"/>
                          </a:solidFill>
                          <a:latin typeface="Arial Nova" panose="020B0504020202020204" pitchFamily="34" charset="0"/>
                          <a:ea typeface="+mn-ea"/>
                          <a:cs typeface="+mn-cs"/>
                        </a:rPr>
                        <a:t>Potential Hazard</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1" kern="1200" dirty="0">
                          <a:solidFill>
                            <a:srgbClr val="03037B"/>
                          </a:solidFill>
                          <a:latin typeface="Arial Nova" panose="020B0504020202020204" pitchFamily="34" charset="0"/>
                          <a:ea typeface="+mn-ea"/>
                          <a:cs typeface="+mn-cs"/>
                        </a:rPr>
                        <a:t>Control Measures</a:t>
                      </a:r>
                    </a:p>
                  </a:txBody>
                  <a:tcPr marL="45720" marR="45720" marT="0" marB="0"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solidFill>
                      <a:srgbClr val="E9EDEF"/>
                    </a:solidFill>
                  </a:tcPr>
                </a:tc>
                <a:extLst>
                  <a:ext uri="{0D108BD9-81ED-4DB2-BD59-A6C34878D82A}">
                    <a16:rowId xmlns:a16="http://schemas.microsoft.com/office/drawing/2014/main" val="2980131801"/>
                  </a:ext>
                </a:extLst>
              </a:tr>
              <a:tr h="585216">
                <a:tc>
                  <a:txBody>
                    <a:bodyPr/>
                    <a:lstStyle/>
                    <a:p>
                      <a:pPr marL="0" algn="ctr" defTabSz="685800" rtl="0" eaLnBrk="1" latinLnBrk="0" hangingPunct="1"/>
                      <a:endParaRPr lang="en-US" sz="1200" b="1" kern="1200" dirty="0">
                        <a:solidFill>
                          <a:schemeClr val="bg1"/>
                        </a:solidFill>
                        <a:latin typeface="Arial Nova" panose="020B05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b="0" kern="1200" dirty="0">
                        <a:solidFill>
                          <a:srgbClr val="03037B"/>
                        </a:solidFill>
                        <a:latin typeface="Arial Nova Light" panose="020B0304020202020204" pitchFamily="34" charset="0"/>
                        <a:ea typeface="+mn-ea"/>
                        <a:cs typeface="+mn-cs"/>
                      </a:endParaRPr>
                    </a:p>
                  </a:txBody>
                  <a:tcPr marL="45720" marR="45720" marT="18288" marB="18288" anchor="ctr">
                    <a:lnL w="9525" cap="flat" cmpd="sng" algn="ctr">
                      <a:solidFill>
                        <a:srgbClr val="B8C6CC"/>
                      </a:solidFill>
                      <a:prstDash val="solid"/>
                      <a:round/>
                      <a:headEnd type="none" w="med" len="med"/>
                      <a:tailEnd type="none" w="med" len="med"/>
                    </a:lnL>
                    <a:lnR w="9525" cap="flat" cmpd="sng" algn="ctr">
                      <a:solidFill>
                        <a:srgbClr val="B8C6CC"/>
                      </a:solidFill>
                      <a:prstDash val="solid"/>
                      <a:round/>
                      <a:headEnd type="none" w="med" len="med"/>
                      <a:tailEnd type="none" w="med" len="med"/>
                    </a:lnR>
                    <a:lnT w="9525" cap="flat" cmpd="sng" algn="ctr">
                      <a:solidFill>
                        <a:srgbClr val="B8C6CC"/>
                      </a:solidFill>
                      <a:prstDash val="solid"/>
                      <a:round/>
                      <a:headEnd type="none" w="med" len="med"/>
                      <a:tailEnd type="none" w="med" len="med"/>
                    </a:lnT>
                    <a:lnB w="9525" cap="flat" cmpd="sng" algn="ctr">
                      <a:solidFill>
                        <a:srgbClr val="B8C6CC"/>
                      </a:solidFill>
                      <a:prstDash val="solid"/>
                      <a:round/>
                      <a:headEnd type="none" w="med" len="med"/>
                      <a:tailEnd type="none" w="med" len="med"/>
                    </a:lnB>
                    <a:noFill/>
                  </a:tcPr>
                </a:tc>
                <a:extLst>
                  <a:ext uri="{0D108BD9-81ED-4DB2-BD59-A6C34878D82A}">
                    <a16:rowId xmlns:a16="http://schemas.microsoft.com/office/drawing/2014/main" val="2806037250"/>
                  </a:ext>
                </a:extLst>
              </a:tr>
            </a:tbl>
          </a:graphicData>
        </a:graphic>
      </p:graphicFrame>
    </p:spTree>
    <p:extLst>
      <p:ext uri="{BB962C8B-B14F-4D97-AF65-F5344CB8AC3E}">
        <p14:creationId xmlns:p14="http://schemas.microsoft.com/office/powerpoint/2010/main" val="17683442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9495</TotalTime>
  <Words>245</Words>
  <Application>Microsoft Office PowerPoint</Application>
  <PresentationFormat>On-screen Show (4:3)</PresentationFormat>
  <Paragraphs>65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Nova</vt:lpstr>
      <vt:lpstr>Arial Nova Light</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Lube</dc:creator>
  <cp:lastModifiedBy>Steve Lube</cp:lastModifiedBy>
  <cp:revision>23</cp:revision>
  <cp:lastPrinted>2022-02-09T11:41:08Z</cp:lastPrinted>
  <dcterms:created xsi:type="dcterms:W3CDTF">2022-02-08T15:21:54Z</dcterms:created>
  <dcterms:modified xsi:type="dcterms:W3CDTF">2022-06-06T13:55:18Z</dcterms:modified>
</cp:coreProperties>
</file>