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0" r:id="rId2"/>
  </p:sldIdLst>
  <p:sldSz cx="6858000" cy="9144000" type="screen4x3"/>
  <p:notesSz cx="7077075" cy="9369425"/>
  <p:defaultTextStyle>
    <a:defPPr>
      <a:defRPr lang="en-US"/>
    </a:defPPr>
    <a:lvl1pPr marL="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7B"/>
    <a:srgbClr val="617989"/>
    <a:srgbClr val="879FA9"/>
    <a:srgbClr val="9CADB6"/>
    <a:srgbClr val="E9EDEF"/>
    <a:srgbClr val="D3DBDF"/>
    <a:srgbClr val="54C7FC"/>
    <a:srgbClr val="69D8FF"/>
    <a:srgbClr val="CED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03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DC7FD-EF91-440B-8908-611455A1531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2675" y="1171575"/>
            <a:ext cx="2371725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8500"/>
            <a:ext cx="5661025" cy="3689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952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1529B-5F32-4E74-AD69-CBD5D587F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6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8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5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0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55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79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63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3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8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1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9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7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D97DA-064F-4BAF-9865-8D4C6C7FC75E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E9DCD-0AFF-4B6D-976C-91246D40A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1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>
            <a:extLst>
              <a:ext uri="{FF2B5EF4-FFF2-40B4-BE49-F238E27FC236}">
                <a16:creationId xmlns:a16="http://schemas.microsoft.com/office/drawing/2014/main" id="{37CD2A71-8545-462C-8C4C-15940D120D8A}"/>
              </a:ext>
            </a:extLst>
          </p:cNvPr>
          <p:cNvSpPr/>
          <p:nvPr/>
        </p:nvSpPr>
        <p:spPr>
          <a:xfrm>
            <a:off x="0" y="1"/>
            <a:ext cx="6858000" cy="9144000"/>
          </a:xfrm>
          <a:prstGeom prst="frame">
            <a:avLst>
              <a:gd name="adj1" fmla="val 1253"/>
            </a:avLst>
          </a:prstGeom>
          <a:solidFill>
            <a:srgbClr val="0303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2135316-38D9-4DB3-8DBD-EBF5B86CE43B}"/>
              </a:ext>
            </a:extLst>
          </p:cNvPr>
          <p:cNvCxnSpPr/>
          <p:nvPr/>
        </p:nvCxnSpPr>
        <p:spPr>
          <a:xfrm>
            <a:off x="365760" y="484632"/>
            <a:ext cx="6126480" cy="0"/>
          </a:xfrm>
          <a:prstGeom prst="line">
            <a:avLst/>
          </a:prstGeom>
          <a:ln w="12700">
            <a:solidFill>
              <a:srgbClr val="030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A69F106-7B8D-F7BD-48C3-E15C65145190}"/>
              </a:ext>
            </a:extLst>
          </p:cNvPr>
          <p:cNvSpPr txBox="1"/>
          <p:nvPr/>
        </p:nvSpPr>
        <p:spPr>
          <a:xfrm>
            <a:off x="1172590" y="320040"/>
            <a:ext cx="450213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lang="en-US" sz="1600" b="1" dirty="0">
                <a:solidFill>
                  <a:srgbClr val="03037B"/>
                </a:solidFill>
                <a:latin typeface="Arial Nova" panose="020B0504020202020204" pitchFamily="34" charset="0"/>
              </a:rPr>
              <a:t>DEPARTURE CHECKLIST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FFFC4E8-D535-FC7F-DE9E-76FC97A5E2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62"/>
          <a:stretch/>
        </p:blipFill>
        <p:spPr>
          <a:xfrm>
            <a:off x="2939095" y="8643376"/>
            <a:ext cx="969122" cy="361167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E927338-DB38-4458-452E-A1EE92B06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55968"/>
              </p:ext>
            </p:extLst>
          </p:nvPr>
        </p:nvGraphicFramePr>
        <p:xfrm>
          <a:off x="365760" y="777240"/>
          <a:ext cx="6126480" cy="777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720">
                  <a:extLst>
                    <a:ext uri="{9D8B030D-6E8A-4147-A177-3AD203B41FA5}">
                      <a16:colId xmlns:a16="http://schemas.microsoft.com/office/drawing/2014/main" val="42550402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871451182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spc="200" baseline="0" dirty="0">
                          <a:solidFill>
                            <a:schemeClr val="bg1"/>
                          </a:solidFill>
                          <a:latin typeface="Arial Nova" panose="020B0504020202020204" pitchFamily="34" charset="0"/>
                        </a:rPr>
                        <a:t>CHECKLIST ITEMS</a:t>
                      </a:r>
                    </a:p>
                    <a:p>
                      <a:pPr algn="ctr"/>
                      <a:r>
                        <a:rPr lang="en-US" sz="1000" b="0" dirty="0">
                          <a:solidFill>
                            <a:schemeClr val="bg1"/>
                          </a:solidFill>
                          <a:latin typeface="Arial Nova Light" panose="020B0304020202020204" pitchFamily="34" charset="0"/>
                        </a:rPr>
                        <a:t>Before departure, verify the following elements and indicate verification with a check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79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286816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Item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rgbClr val="03037B"/>
                        </a:solidFill>
                        <a:latin typeface="Arial Nova" panose="020B05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91017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Job briefing updated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451279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Hand brakes released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750838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Train dispatcher contacted (when required)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60804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Current bulletins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731860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Proper operating authority obtained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199370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Location of next restriction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968759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Delayed in the block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618438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Hand-operated switches and derails </a:t>
                      </a:r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LINED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3865310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Hand-operated switches and derails </a:t>
                      </a:r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LOCKED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426046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Hand-operated switches and derails </a:t>
                      </a:r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CHECKED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878168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Hand-operated switches and derails </a:t>
                      </a:r>
                      <a:r>
                        <a:rPr lang="en-US" sz="1200" b="1" dirty="0">
                          <a:solidFill>
                            <a:srgbClr val="03037B"/>
                          </a:solidFill>
                          <a:latin typeface="Arial Nova" panose="020B0504020202020204" pitchFamily="34" charset="0"/>
                        </a:rPr>
                        <a:t>JOB-BRIEFED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70484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Equipment set-off properly, secured, and in the clear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00193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Hazmat related shipping documents and position-in-train documentation updated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9087127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Presence of inhalation hazard materials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710630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Restricted equipment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86413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Proper air brake test performed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508470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Required air brake test documentation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6519028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Locomotive daily inspections current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149456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3037B"/>
                          </a:solidFill>
                          <a:latin typeface="Arial Nova Light" panose="020B0304020202020204" pitchFamily="34" charset="0"/>
                        </a:rPr>
                        <a:t>Excess locomotives isolated or shut down as required for fuel conservation</a:t>
                      </a: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0785747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724728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2263719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652224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63834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03037B"/>
                        </a:solidFill>
                        <a:latin typeface="Arial Nova Light" panose="020B0304020202020204" pitchFamily="34" charset="0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8C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810041"/>
                  </a:ext>
                </a:extLst>
              </a:tr>
            </a:tbl>
          </a:graphicData>
        </a:graphic>
      </p:graphicFrame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8E234480-0B71-7F8B-3814-BA05F3BAC3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701" y="1260780"/>
            <a:ext cx="231099" cy="23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418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8500</TotalTime>
  <Words>115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Arial Nova Light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Lube</dc:creator>
  <cp:lastModifiedBy>Steve Lube</cp:lastModifiedBy>
  <cp:revision>20</cp:revision>
  <cp:lastPrinted>2022-02-09T11:41:08Z</cp:lastPrinted>
  <dcterms:created xsi:type="dcterms:W3CDTF">2022-02-08T15:21:54Z</dcterms:created>
  <dcterms:modified xsi:type="dcterms:W3CDTF">2022-06-06T13:49:55Z</dcterms:modified>
</cp:coreProperties>
</file>