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59" r:id="rId3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1C8"/>
    <a:srgbClr val="D3DBDF"/>
    <a:srgbClr val="9CADB6"/>
    <a:srgbClr val="617989"/>
    <a:srgbClr val="54C7FC"/>
    <a:srgbClr val="69D8FF"/>
    <a:srgbClr val="03037B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7ECAB0B-EF29-4577-8409-0F944483625F}"/>
              </a:ext>
            </a:extLst>
          </p:cNvPr>
          <p:cNvCxnSpPr>
            <a:cxnSpLocks/>
          </p:cNvCxnSpPr>
          <p:nvPr/>
        </p:nvCxnSpPr>
        <p:spPr>
          <a:xfrm>
            <a:off x="3427556" y="4327123"/>
            <a:ext cx="0" cy="209820"/>
          </a:xfrm>
          <a:prstGeom prst="line">
            <a:avLst/>
          </a:prstGeom>
          <a:ln w="12700">
            <a:solidFill>
              <a:srgbClr val="03037B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D70BFAB-43BE-4364-9EF7-EDE5DF0548F4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882892" y="4532180"/>
            <a:ext cx="0" cy="2314634"/>
          </a:xfrm>
          <a:prstGeom prst="line">
            <a:avLst/>
          </a:prstGeom>
          <a:ln w="12700">
            <a:solidFill>
              <a:srgbClr val="03037B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81AD148-7739-44FE-A218-A1FA4D813DFB}"/>
              </a:ext>
            </a:extLst>
          </p:cNvPr>
          <p:cNvCxnSpPr>
            <a:cxnSpLocks/>
            <a:stCxn id="5" idx="2"/>
            <a:endCxn id="8" idx="2"/>
          </p:cNvCxnSpPr>
          <p:nvPr/>
        </p:nvCxnSpPr>
        <p:spPr>
          <a:xfrm>
            <a:off x="3427556" y="1792074"/>
            <a:ext cx="0" cy="2562107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E102137-F394-43B9-9097-DDBBB36B9EC7}"/>
              </a:ext>
            </a:extLst>
          </p:cNvPr>
          <p:cNvSpPr/>
          <p:nvPr/>
        </p:nvSpPr>
        <p:spPr>
          <a:xfrm>
            <a:off x="385777" y="1265350"/>
            <a:ext cx="6083558" cy="526724"/>
          </a:xfrm>
          <a:prstGeom prst="rect">
            <a:avLst/>
          </a:prstGeom>
          <a:solidFill>
            <a:schemeClr val="bg1"/>
          </a:solidFill>
          <a:ln>
            <a:solidFill>
              <a:srgbClr val="03037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EVENT LEADING TO A POTENTIAL CERTIFICATE REVOCATION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See lists on page #2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Conductor (List 1 &amp; 2); Engineer (List 1)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9409-A686-4611-89FF-0EA4B594F2FD}"/>
              </a:ext>
            </a:extLst>
          </p:cNvPr>
          <p:cNvSpPr/>
          <p:nvPr/>
        </p:nvSpPr>
        <p:spPr>
          <a:xfrm>
            <a:off x="385777" y="1913153"/>
            <a:ext cx="6083558" cy="1014063"/>
          </a:xfrm>
          <a:prstGeom prst="rect">
            <a:avLst/>
          </a:prstGeom>
          <a:solidFill>
            <a:schemeClr val="bg1"/>
          </a:solidFill>
          <a:ln>
            <a:solidFill>
              <a:srgbClr val="03037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VERBALLY SUSPEND CERTIFICATES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Conductor:  including any conductors that are piloting, monitoring or instructing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Engineer:  including any DSLEs* or engineers that are piloting, monitoring or instructing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*If the incident occurs during an operational test, a DSLE is not subject to suspension or revocation if individual had prior knowledge of the test</a:t>
            </a:r>
          </a:p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Employee so suspended may NOT 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8553E0-7BBE-4F0A-8749-6142986C5CD4}"/>
              </a:ext>
            </a:extLst>
          </p:cNvPr>
          <p:cNvSpPr/>
          <p:nvPr/>
        </p:nvSpPr>
        <p:spPr>
          <a:xfrm>
            <a:off x="385777" y="3047969"/>
            <a:ext cx="6083558" cy="1306212"/>
          </a:xfrm>
          <a:prstGeom prst="rect">
            <a:avLst/>
          </a:prstGeom>
          <a:solidFill>
            <a:schemeClr val="bg1"/>
          </a:solidFill>
          <a:ln>
            <a:solidFill>
              <a:srgbClr val="03037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PROVIDE WRITTEN NOTIFICATION</a:t>
            </a:r>
          </a:p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of certificate suspension and right to a hearing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Within the time limits provided for in the applicable agreement(s)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Separately from any company discipline-related correspondence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Cite the specific element of the CFR (240 or 242) that was allegedly violated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Set hearing date within the limits provided for in the applicable agreement(s)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Certificate revocation hearing to be combined with the company discipline hearing absent any request to do otherwise from the representing organization(s)</a:t>
            </a:r>
            <a:endParaRPr lang="en-US" sz="900" dirty="0">
              <a:solidFill>
                <a:srgbClr val="03037B"/>
              </a:solidFill>
              <a:latin typeface="Arial Nova" panose="020B05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0E69E-2D1A-4EDD-AAE1-F7737F5A0152}"/>
              </a:ext>
            </a:extLst>
          </p:cNvPr>
          <p:cNvSpPr/>
          <p:nvPr/>
        </p:nvSpPr>
        <p:spPr>
          <a:xfrm>
            <a:off x="686983" y="4723448"/>
            <a:ext cx="2398533" cy="267471"/>
          </a:xfrm>
          <a:prstGeom prst="rect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S I G N – O F 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C5F963-F66C-430C-B15B-507C4F64BF77}"/>
              </a:ext>
            </a:extLst>
          </p:cNvPr>
          <p:cNvCxnSpPr>
            <a:cxnSpLocks/>
          </p:cNvCxnSpPr>
          <p:nvPr/>
        </p:nvCxnSpPr>
        <p:spPr>
          <a:xfrm>
            <a:off x="1882892" y="4539593"/>
            <a:ext cx="3081528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02B9F4F-698F-49EC-B097-96B7F97943B9}"/>
              </a:ext>
            </a:extLst>
          </p:cNvPr>
          <p:cNvCxnSpPr>
            <a:cxnSpLocks/>
          </p:cNvCxnSpPr>
          <p:nvPr/>
        </p:nvCxnSpPr>
        <p:spPr>
          <a:xfrm>
            <a:off x="4964986" y="4532180"/>
            <a:ext cx="12072" cy="1683737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5DBACB6-A380-482E-B91D-FD3B6DC5B0E7}"/>
              </a:ext>
            </a:extLst>
          </p:cNvPr>
          <p:cNvSpPr/>
          <p:nvPr/>
        </p:nvSpPr>
        <p:spPr>
          <a:xfrm>
            <a:off x="690861" y="6846814"/>
            <a:ext cx="2398530" cy="1028939"/>
          </a:xfrm>
          <a:prstGeom prst="rect">
            <a:avLst/>
          </a:prstGeom>
          <a:solidFill>
            <a:srgbClr val="00B0F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 Nova" panose="020B0504020202020204" pitchFamily="34" charset="0"/>
              </a:rPr>
              <a:t>REVOKE CERTIFICATE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  <a:latin typeface="Arial Nova" panose="020B0504020202020204" pitchFamily="34" charset="0"/>
              </a:rPr>
              <a:t>Effective on the incident date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chemeClr val="bg1"/>
                </a:solidFill>
                <a:latin typeface="Arial Nova Light" panose="020B0304020202020204" pitchFamily="34" charset="0"/>
              </a:rPr>
              <a:t>Revocation period as prescribed in the regulations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chemeClr val="bg1"/>
                </a:solidFill>
                <a:latin typeface="Arial Nova Light" panose="020B0304020202020204" pitchFamily="34" charset="0"/>
              </a:rPr>
              <a:t>Provide written notification of revocation and the reason therefore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C8A1CE5-EA47-485A-9429-C133681E349F}"/>
              </a:ext>
            </a:extLst>
          </p:cNvPr>
          <p:cNvSpPr/>
          <p:nvPr/>
        </p:nvSpPr>
        <p:spPr>
          <a:xfrm>
            <a:off x="3779194" y="5250150"/>
            <a:ext cx="2398484" cy="699067"/>
          </a:xfrm>
          <a:prstGeom prst="rect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PROVIDE DOCUMENTATION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List 	of witnesses and written evidence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Applies to conductors only</a:t>
            </a:r>
          </a:p>
          <a:p>
            <a:pPr marL="171450" indent="-171450">
              <a:buBlip>
                <a:blip r:embed="rId2"/>
              </a:buBlip>
            </a:pPr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Must provide prior to hearing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88EE53-39A5-4276-B2AA-2F17CEBBCC7B}"/>
              </a:ext>
            </a:extLst>
          </p:cNvPr>
          <p:cNvSpPr/>
          <p:nvPr/>
        </p:nvSpPr>
        <p:spPr>
          <a:xfrm>
            <a:off x="3779194" y="6220680"/>
            <a:ext cx="2395728" cy="561027"/>
          </a:xfrm>
          <a:prstGeom prst="rect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CONDUCT HEARING</a:t>
            </a:r>
          </a:p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and review transcript</a:t>
            </a:r>
          </a:p>
          <a:p>
            <a:pPr algn="ctr"/>
            <a:r>
              <a:rPr lang="en-US" sz="900" dirty="0">
                <a:solidFill>
                  <a:srgbClr val="03037B"/>
                </a:solidFill>
                <a:latin typeface="Arial Nova Light" panose="020B0304020202020204" pitchFamily="34" charset="0"/>
              </a:rPr>
              <a:t>Does evidence support revocation?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2F458CB-A7A8-4A3A-AA9C-23A92DA649CA}"/>
              </a:ext>
            </a:extLst>
          </p:cNvPr>
          <p:cNvSpPr/>
          <p:nvPr/>
        </p:nvSpPr>
        <p:spPr>
          <a:xfrm>
            <a:off x="3768611" y="7883845"/>
            <a:ext cx="2398530" cy="267472"/>
          </a:xfrm>
          <a:prstGeom prst="rect">
            <a:avLst/>
          </a:prstGeom>
          <a:solidFill>
            <a:srgbClr val="0070C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 Nova" panose="020B0504020202020204" pitchFamily="34" charset="0"/>
              </a:rPr>
              <a:t>RESCIND SUSPENSION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C7FCB3E-21A0-4981-8721-60F288A30FF2}"/>
              </a:ext>
            </a:extLst>
          </p:cNvPr>
          <p:cNvCxnSpPr>
            <a:cxnSpLocks/>
          </p:cNvCxnSpPr>
          <p:nvPr/>
        </p:nvCxnSpPr>
        <p:spPr>
          <a:xfrm flipV="1">
            <a:off x="3090813" y="7368498"/>
            <a:ext cx="1884844" cy="1188"/>
          </a:xfrm>
          <a:prstGeom prst="line">
            <a:avLst/>
          </a:prstGeom>
          <a:ln w="12700">
            <a:solidFill>
              <a:srgbClr val="03037B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994E363-8B14-46BF-8BBA-654ADF5101FF}"/>
              </a:ext>
            </a:extLst>
          </p:cNvPr>
          <p:cNvSpPr/>
          <p:nvPr/>
        </p:nvSpPr>
        <p:spPr>
          <a:xfrm>
            <a:off x="3775291" y="4723448"/>
            <a:ext cx="2395728" cy="267471"/>
          </a:xfrm>
          <a:prstGeom prst="rect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3037B"/>
                </a:solidFill>
                <a:latin typeface="Arial Nova" panose="020B0504020202020204" pitchFamily="34" charset="0"/>
              </a:rPr>
              <a:t>H E A R I N G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0B708F8-077B-45B6-8995-B232B3481DFA}"/>
              </a:ext>
            </a:extLst>
          </p:cNvPr>
          <p:cNvCxnSpPr>
            <a:cxnSpLocks/>
          </p:cNvCxnSpPr>
          <p:nvPr/>
        </p:nvCxnSpPr>
        <p:spPr>
          <a:xfrm>
            <a:off x="4975657" y="6781707"/>
            <a:ext cx="2779" cy="585430"/>
          </a:xfrm>
          <a:prstGeom prst="line">
            <a:avLst/>
          </a:prstGeom>
          <a:ln w="12700">
            <a:solidFill>
              <a:srgbClr val="03037B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4262B1D-12C6-4D82-A74F-E3341E7ABD96}"/>
              </a:ext>
            </a:extLst>
          </p:cNvPr>
          <p:cNvCxnSpPr>
            <a:cxnSpLocks/>
          </p:cNvCxnSpPr>
          <p:nvPr/>
        </p:nvCxnSpPr>
        <p:spPr>
          <a:xfrm>
            <a:off x="4971022" y="7361283"/>
            <a:ext cx="7458" cy="515664"/>
          </a:xfrm>
          <a:prstGeom prst="line">
            <a:avLst/>
          </a:prstGeom>
          <a:ln w="12700">
            <a:solidFill>
              <a:srgbClr val="03037B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9050CFCA-93D5-40D2-968C-629A46F40F5C}"/>
              </a:ext>
            </a:extLst>
          </p:cNvPr>
          <p:cNvSpPr txBox="1">
            <a:spLocks noChangeAspect="1"/>
          </p:cNvSpPr>
          <p:nvPr/>
        </p:nvSpPr>
        <p:spPr>
          <a:xfrm>
            <a:off x="3898255" y="7276643"/>
            <a:ext cx="341779" cy="182880"/>
          </a:xfrm>
          <a:prstGeom prst="rect">
            <a:avLst/>
          </a:prstGeom>
          <a:solidFill>
            <a:srgbClr val="00B0F0"/>
          </a:solidFill>
          <a:ln w="12700">
            <a:solidFill>
              <a:srgbClr val="03037B"/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 Nova" panose="020B0504020202020204" pitchFamily="34" charset="0"/>
              </a:rPr>
              <a:t>YES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A8C5627-C1C7-46EE-9EFF-E1F02530901E}"/>
              </a:ext>
            </a:extLst>
          </p:cNvPr>
          <p:cNvSpPr txBox="1">
            <a:spLocks noChangeAspect="1"/>
          </p:cNvSpPr>
          <p:nvPr/>
        </p:nvSpPr>
        <p:spPr>
          <a:xfrm>
            <a:off x="4807546" y="7503287"/>
            <a:ext cx="341779" cy="169277"/>
          </a:xfrm>
          <a:prstGeom prst="rect">
            <a:avLst/>
          </a:prstGeom>
          <a:solidFill>
            <a:srgbClr val="0070C0"/>
          </a:solidFill>
          <a:ln w="12700">
            <a:solidFill>
              <a:srgbClr val="03037B"/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 Nova" panose="020B0504020202020204" pitchFamily="34" charset="0"/>
              </a:rPr>
              <a:t>NO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F36C35-8957-4488-B250-0881F25672FF}"/>
              </a:ext>
            </a:extLst>
          </p:cNvPr>
          <p:cNvSpPr/>
          <p:nvPr/>
        </p:nvSpPr>
        <p:spPr>
          <a:xfrm>
            <a:off x="1443580" y="8269135"/>
            <a:ext cx="3960152" cy="26929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3037B"/>
                </a:solidFill>
                <a:latin typeface="Arial Nova Light" panose="020B0304020202020204" pitchFamily="34" charset="0"/>
              </a:rPr>
              <a:t>This flowchart deals with certification only and is provided as a job aid for supervisors in the field.  It does not supersede any regulatory requirements or company policies.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12530-EF91-E8BA-630A-6E3B378E078A}"/>
              </a:ext>
            </a:extLst>
          </p:cNvPr>
          <p:cNvSpPr txBox="1"/>
          <p:nvPr/>
        </p:nvSpPr>
        <p:spPr>
          <a:xfrm>
            <a:off x="1574748" y="318528"/>
            <a:ext cx="36978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CONDUCTOR AND ENGINEER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A34C74-BE1C-23A6-5973-FF5B2CA827C6}"/>
              </a:ext>
            </a:extLst>
          </p:cNvPr>
          <p:cNvSpPr txBox="1"/>
          <p:nvPr/>
        </p:nvSpPr>
        <p:spPr>
          <a:xfrm>
            <a:off x="385777" y="575932"/>
            <a:ext cx="60835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CERTIFICATE REVOCATION FLOWCHART JOB AID</a:t>
            </a:r>
          </a:p>
          <a:p>
            <a:pPr algn="ctr"/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Page 1 of 2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EBA7EAA-93E2-8EFE-678A-6087E442DF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1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F36C35-8957-4488-B250-0881F25672FF}"/>
              </a:ext>
            </a:extLst>
          </p:cNvPr>
          <p:cNvSpPr/>
          <p:nvPr/>
        </p:nvSpPr>
        <p:spPr>
          <a:xfrm>
            <a:off x="1443580" y="8266176"/>
            <a:ext cx="3960152" cy="26929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3037B"/>
                </a:solidFill>
                <a:latin typeface="Arial Nova Light" panose="020B0304020202020204" pitchFamily="34" charset="0"/>
              </a:rPr>
              <a:t>This flowchart deals with certification only and is provided as a job aid for supervisors in the field.  It does not supersede any regulatory requirements or company policies.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694274A-5915-4043-B851-CDD1D3ACB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717683"/>
              </p:ext>
            </p:extLst>
          </p:nvPr>
        </p:nvGraphicFramePr>
        <p:xfrm>
          <a:off x="381875" y="1261872"/>
          <a:ext cx="6083558" cy="29921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1779">
                  <a:extLst>
                    <a:ext uri="{9D8B030D-6E8A-4147-A177-3AD203B41FA5}">
                      <a16:colId xmlns:a16="http://schemas.microsoft.com/office/drawing/2014/main" val="4206378552"/>
                    </a:ext>
                  </a:extLst>
                </a:gridCol>
                <a:gridCol w="3041779">
                  <a:extLst>
                    <a:ext uri="{9D8B030D-6E8A-4147-A177-3AD203B41FA5}">
                      <a16:colId xmlns:a16="http://schemas.microsoft.com/office/drawing/2014/main" val="331065251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INFRACTIONS LEADING TO A POTENTIAL CERTIFICATE REVOCATION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70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LIST #1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Conductors &amp; Engineers</a:t>
                      </a:r>
                    </a:p>
                  </a:txBody>
                  <a:tcPr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D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LIST #2</a:t>
                      </a:r>
                    </a:p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Conductors Only</a:t>
                      </a:r>
                    </a:p>
                  </a:txBody>
                  <a:tcPr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1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8584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Passing a signal requiring a stop without stopping</a:t>
                      </a:r>
                    </a:p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Speeding, defined as 10+ MPH over the maximum authorized speed, or a reportable incident while operating at restricted speed</a:t>
                      </a:r>
                    </a:p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Brake tests – Class 1, 2 3 and Transfer (failure to perform, or to know a test was performed)</a:t>
                      </a:r>
                    </a:p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Occupying a segment of main track without proper authority or permission</a:t>
                      </a:r>
                    </a:p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Tampering with locomotive-mounted safety devices (cab signals, event recorders or </a:t>
                      </a:r>
                      <a:r>
                        <a:rPr lang="en-US" sz="900" dirty="0" err="1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alerters</a:t>
                      </a: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)</a:t>
                      </a:r>
                    </a:p>
                    <a:p>
                      <a:pPr marL="342846" lvl="0" indent="-228600">
                        <a:buFont typeface="+mj-lt"/>
                        <a:buAutoNum type="arabicPeriod"/>
                      </a:pPr>
                      <a:r>
                        <a:rPr lang="en-US" sz="9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Drug(s) and/or alcohol (DOT tests only)</a:t>
                      </a:r>
                    </a:p>
                    <a:p>
                      <a:pPr algn="ctr"/>
                      <a:endParaRPr lang="en-US" sz="9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L="0" marT="91440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Shoving or pushing movements</a:t>
                      </a:r>
                    </a:p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Leaving equipment properly in the clear</a:t>
                      </a:r>
                    </a:p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General hand-operated switch requirements</a:t>
                      </a:r>
                    </a:p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Main track switch requirements</a:t>
                      </a:r>
                    </a:p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Crossovers</a:t>
                      </a:r>
                    </a:p>
                    <a:p>
                      <a:pPr marL="347472" indent="-228600" algn="l">
                        <a:buFont typeface="+mj-lt"/>
                        <a:buAutoNum type="arabicPeriod"/>
                      </a:pP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Derails</a:t>
                      </a:r>
                    </a:p>
                    <a:p>
                      <a:pPr marL="118872" indent="0" algn="l">
                        <a:buFontTx/>
                        <a:buNone/>
                      </a:pPr>
                      <a:endParaRPr lang="en-US" sz="9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  <a:p>
                      <a:pPr marL="118872" indent="0" algn="l">
                        <a:buFontTx/>
                        <a:buNone/>
                      </a:pPr>
                      <a:r>
                        <a:rPr lang="en-US" sz="9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Note 1</a:t>
                      </a: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:  A LIST 2 incident must be FRA reportable in order to be a potentially revocable event.</a:t>
                      </a:r>
                    </a:p>
                    <a:p>
                      <a:pPr marL="118872" indent="0" algn="l">
                        <a:buFontTx/>
                        <a:buNone/>
                      </a:pPr>
                      <a:r>
                        <a:rPr lang="en-US" sz="9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Note 2</a:t>
                      </a: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:  These lists are general guidelines only – refer to the specific regulation(s) for details.</a:t>
                      </a:r>
                    </a:p>
                    <a:p>
                      <a:pPr marL="118872" indent="0" algn="l">
                        <a:buFontTx/>
                        <a:buNone/>
                      </a:pPr>
                      <a:r>
                        <a:rPr lang="en-US" sz="9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FRA Reportable </a:t>
                      </a:r>
                      <a:r>
                        <a:rPr lang="en-US" sz="9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means an incident involving a personal injury or damage exceeding a specific value ($10,700 as of 2017).</a:t>
                      </a:r>
                    </a:p>
                    <a:p>
                      <a:pPr algn="ctr"/>
                      <a:endParaRPr lang="en-US" sz="9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L="0" marT="91440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124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F5D1D99-27FA-AA15-3FD9-DEC0F7F23D90}"/>
              </a:ext>
            </a:extLst>
          </p:cNvPr>
          <p:cNvSpPr txBox="1"/>
          <p:nvPr/>
        </p:nvSpPr>
        <p:spPr>
          <a:xfrm>
            <a:off x="1574748" y="318528"/>
            <a:ext cx="36978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CONDUCTOR AND ENGINEER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FC3BB3-FA51-544F-70C0-7B741852ADF5}"/>
              </a:ext>
            </a:extLst>
          </p:cNvPr>
          <p:cNvSpPr txBox="1"/>
          <p:nvPr/>
        </p:nvSpPr>
        <p:spPr>
          <a:xfrm>
            <a:off x="385777" y="575932"/>
            <a:ext cx="60835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CERTIFICATE REVOCATION FLOWCHART JOB AID</a:t>
            </a:r>
          </a:p>
          <a:p>
            <a:pPr algn="ctr"/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Page 2 of 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179ED8-C5E8-5315-B2E8-60B9359731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26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5648</TotalTime>
  <Words>518</Words>
  <Application>Microsoft Office PowerPoint</Application>
  <PresentationFormat>On-screen Show (4:3)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11</cp:revision>
  <cp:lastPrinted>2022-02-09T11:41:08Z</cp:lastPrinted>
  <dcterms:created xsi:type="dcterms:W3CDTF">2022-02-08T15:21:54Z</dcterms:created>
  <dcterms:modified xsi:type="dcterms:W3CDTF">2022-06-06T13:49:23Z</dcterms:modified>
</cp:coreProperties>
</file>