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391" r:id="rId2"/>
    <p:sldId id="394" r:id="rId3"/>
  </p:sldIdLst>
  <p:sldSz cx="9144000" cy="6858000" type="screen4x3"/>
  <p:notesSz cx="7077075" cy="93694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ve Lube" initials="SL" lastIdx="1" clrIdx="0">
    <p:extLst>
      <p:ext uri="{19B8F6BF-5375-455C-9EA6-DF929625EA0E}">
        <p15:presenceInfo xmlns:p15="http://schemas.microsoft.com/office/powerpoint/2012/main" userId="d29b0a20f10764b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37B"/>
    <a:srgbClr val="CED1F7"/>
    <a:srgbClr val="617989"/>
    <a:srgbClr val="879FA9"/>
    <a:srgbClr val="54C7FC"/>
    <a:srgbClr val="D3DBDF"/>
    <a:srgbClr val="0070C0"/>
    <a:srgbClr val="B8C6CC"/>
    <a:srgbClr val="CC0000"/>
    <a:srgbClr val="404F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8" d="100"/>
          <a:sy n="98" d="100"/>
        </p:scale>
        <p:origin x="813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BDB49-11B0-4CE4-BCD6-ED47E4C1FA05}" type="datetimeFigureOut">
              <a:rPr lang="en-US" smtClean="0"/>
              <a:t>6/6/2022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0338" y="1171575"/>
            <a:ext cx="4216400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8500"/>
            <a:ext cx="5661025" cy="36893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E66E0-1FD9-410B-8985-87F5F601A1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8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909B-2E83-4A10-817C-FB19ADC34D5D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D56A-8107-4DE2-8A72-9E5F347EA9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1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0FF8-07AD-435B-9D21-90EB6D7A3750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D56A-8107-4DE2-8A72-9E5F347EA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6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E0DB-3611-4D2D-A2FC-DB20C6EE7B83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D56A-8107-4DE2-8A72-9E5F347EA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82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FA5F-5B08-430F-B7CE-B10B47834A2A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D56A-8107-4DE2-8A72-9E5F347EA9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7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3646-4CF8-4655-A9C3-936047BBB97D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D56A-8107-4DE2-8A72-9E5F347EA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72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187F-B33C-4374-A7EB-4F86B1B07C0A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D56A-8107-4DE2-8A72-9E5F347EA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27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D3F8-5C4A-4CF6-845C-954CAD733C6C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D56A-8107-4DE2-8A72-9E5F347EA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0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FE69-790E-4A35-A214-3D3B85A48E61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D56A-8107-4DE2-8A72-9E5F347EA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8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26F9-7A95-4A4A-8EEF-43D6F0DEF9FC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D56A-8107-4DE2-8A72-9E5F347EA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2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1CF4-5AA3-4B30-8851-B7905B935593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D56A-8107-4DE2-8A72-9E5F347EA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7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1A10-8ED2-4C5D-88B7-218634805720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3D56A-8107-4DE2-8A72-9E5F347EA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64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1F0DF-161A-48E7-8AA6-5E0C7C240978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3D56A-8107-4DE2-8A72-9E5F347EA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54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7">
            <a:extLst>
              <a:ext uri="{FF2B5EF4-FFF2-40B4-BE49-F238E27FC236}">
                <a16:creationId xmlns:a16="http://schemas.microsoft.com/office/drawing/2014/main" id="{8FA63181-5E5B-4669-A13E-D1350AEA6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816415"/>
              </p:ext>
            </p:extLst>
          </p:nvPr>
        </p:nvGraphicFramePr>
        <p:xfrm>
          <a:off x="417178" y="881140"/>
          <a:ext cx="8321040" cy="5407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4078192961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314402844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99508637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140636287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83298627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222740775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540350077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50486530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808166358"/>
                    </a:ext>
                  </a:extLst>
                </a:gridCol>
              </a:tblGrid>
              <a:tr h="246888"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Brake</a:t>
                      </a:r>
                    </a:p>
                    <a:p>
                      <a:pPr algn="l"/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Test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Required Pressure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Verify Brake Pipe Integrity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spc="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Brakes must Apply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037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4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037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4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037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spc="0" baseline="0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Brakes must Release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1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4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037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spc="400" baseline="0" dirty="0">
                        <a:solidFill>
                          <a:schemeClr val="bg1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03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39635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en-US" sz="12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Hearing Protection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en-US" sz="12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Eye Protection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Every</a:t>
                      </a:r>
                    </a:p>
                    <a:p>
                      <a:pPr algn="ctr"/>
                      <a:r>
                        <a:rPr lang="en-US" sz="10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Car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Cars</a:t>
                      </a:r>
                    </a:p>
                    <a:p>
                      <a:pPr algn="ctr"/>
                      <a:r>
                        <a:rPr lang="en-US" sz="10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Added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Rear Car</a:t>
                      </a:r>
                    </a:p>
                    <a:p>
                      <a:pPr algn="ctr"/>
                      <a:r>
                        <a:rPr lang="en-US" sz="10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of Train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Every</a:t>
                      </a:r>
                    </a:p>
                    <a:p>
                      <a:pPr algn="ctr"/>
                      <a:r>
                        <a:rPr lang="en-US" sz="10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Car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Cars</a:t>
                      </a:r>
                    </a:p>
                    <a:p>
                      <a:pPr algn="ctr"/>
                      <a:r>
                        <a:rPr lang="en-US" sz="10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Added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Rear Car</a:t>
                      </a:r>
                    </a:p>
                    <a:p>
                      <a:pPr algn="ctr"/>
                      <a:r>
                        <a:rPr lang="en-US" sz="1000" b="0" i="1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of Train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698796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Class 1</a:t>
                      </a: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Within </a:t>
                      </a:r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15 PSI </a:t>
                      </a: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of the setting of </a:t>
                      </a:r>
                    </a:p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the regulating valve</a:t>
                      </a: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AFM or LKG</a:t>
                      </a: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850000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Class 2</a:t>
                      </a: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Within </a:t>
                      </a:r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15 PSI </a:t>
                      </a: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of the setting of </a:t>
                      </a:r>
                    </a:p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the regulating valve</a:t>
                      </a: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AFM or LKG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on entire train</a:t>
                      </a: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82975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Class 3</a:t>
                      </a: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Train charged to at least </a:t>
                      </a:r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60 PSI</a:t>
                      </a: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Not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Required*</a:t>
                      </a: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852897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3037B"/>
                          </a:solidFill>
                          <a:effectLst/>
                          <a:uLnTx/>
                          <a:uFillTx/>
                          <a:latin typeface="Arial Nova Light" panose="020B0304020202020204" pitchFamily="34" charset="0"/>
                          <a:ea typeface="+mn-ea"/>
                          <a:cs typeface="+mn-cs"/>
                        </a:rPr>
                        <a:t>Transfer</a:t>
                      </a: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Train charged to at least </a:t>
                      </a:r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60 PSI</a:t>
                      </a: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Not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Required</a:t>
                      </a: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505852"/>
                  </a:ext>
                </a:extLst>
              </a:tr>
              <a:tr h="3291840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7211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94D3B60-65E9-8FBA-DE1D-B9DCB9FC3C87}"/>
              </a:ext>
            </a:extLst>
          </p:cNvPr>
          <p:cNvSpPr txBox="1"/>
          <p:nvPr/>
        </p:nvSpPr>
        <p:spPr>
          <a:xfrm>
            <a:off x="467105" y="3450371"/>
            <a:ext cx="83841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Class 1, 2 and 3 Brake Test:  Make a </a:t>
            </a:r>
            <a:r>
              <a:rPr lang="en-US" sz="1200" b="1" dirty="0">
                <a:solidFill>
                  <a:srgbClr val="03037B"/>
                </a:solidFill>
                <a:latin typeface="Arial Nova" panose="020B0504020202020204" pitchFamily="34" charset="0"/>
              </a:rPr>
              <a:t>20 PSI </a:t>
            </a: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brake pipe reduction.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Transfer Test:  Make a </a:t>
            </a:r>
            <a:r>
              <a:rPr lang="en-US" sz="1200" b="1" dirty="0">
                <a:solidFill>
                  <a:srgbClr val="03037B"/>
                </a:solidFill>
                <a:latin typeface="Arial Nova" panose="020B0504020202020204" pitchFamily="34" charset="0"/>
              </a:rPr>
              <a:t>15 PSI </a:t>
            </a: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brake pipe reduction.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Before any brake test is begun, proper pressures must be determined by an accurate gauge </a:t>
            </a:r>
            <a:r>
              <a:rPr lang="en-US" sz="1200" u="sng" dirty="0">
                <a:solidFill>
                  <a:srgbClr val="03037B"/>
                </a:solidFill>
                <a:latin typeface="Arial Nova Light" panose="020B0304020202020204" pitchFamily="34" charset="0"/>
              </a:rPr>
              <a:t>at the rear of the train</a:t>
            </a: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.  Telemetry equipment may be used to satisfy this requirement.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When using telemetry equipment, pressures displayed by LCU and SBU (EOT) </a:t>
            </a:r>
            <a:r>
              <a:rPr lang="en-US" sz="1200" b="1" u="sng" dirty="0">
                <a:solidFill>
                  <a:srgbClr val="03037B"/>
                </a:solidFill>
                <a:latin typeface="Arial Nova" panose="020B0504020202020204" pitchFamily="34" charset="0"/>
              </a:rPr>
              <a:t>MUST</a:t>
            </a: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 be within three (3) PSI. 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When using telemetry to determine rear car brake application during Class 2 and Class 3 brake tests, rear car pressure </a:t>
            </a:r>
            <a:r>
              <a:rPr lang="en-US" sz="1200" b="1" u="sng" dirty="0">
                <a:solidFill>
                  <a:srgbClr val="03037B"/>
                </a:solidFill>
                <a:latin typeface="Arial Nova" panose="020B0504020202020204" pitchFamily="34" charset="0"/>
              </a:rPr>
              <a:t>MUST</a:t>
            </a: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 be reduced by at least five (5) PSI and then increased by at least five (5) PSI as indicated by the LCU.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AIR FLOW METHOD (AFM): Air flow </a:t>
            </a:r>
            <a:r>
              <a:rPr lang="en-US" sz="1200" b="1" u="sng" dirty="0">
                <a:solidFill>
                  <a:srgbClr val="03037B"/>
                </a:solidFill>
                <a:latin typeface="Arial Nova" panose="020B0504020202020204" pitchFamily="34" charset="0"/>
              </a:rPr>
              <a:t>MUST</a:t>
            </a: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 be at or below sixty (60) CFM before beginning the test.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BRAKE PIPE LEAKAGE METHOD (LKG): Make 20 PSI reduction, let exhaust stop, wait 60 seconds, cut out brake valve, wait 60 seconds, then time leakage for 60 seconds. Leakage </a:t>
            </a:r>
            <a:r>
              <a:rPr lang="en-US" sz="1200" b="1" u="sng" dirty="0">
                <a:solidFill>
                  <a:srgbClr val="03037B"/>
                </a:solidFill>
                <a:latin typeface="Arial Nova" panose="020B0504020202020204" pitchFamily="34" charset="0"/>
              </a:rPr>
              <a:t>MUST NOT</a:t>
            </a: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 exceed 5 PSI.   When notified to release, move the handle back to release and then cut the brake valve back in.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TRANSFER TEST may be used for any movement not exceeding twenty (20) miles.</a:t>
            </a:r>
          </a:p>
          <a:p>
            <a:pPr>
              <a:buClr>
                <a:srgbClr val="03037B"/>
              </a:buClr>
            </a:pPr>
            <a:endParaRPr lang="en-US" sz="1200" dirty="0">
              <a:solidFill>
                <a:srgbClr val="03037B"/>
              </a:solidFill>
              <a:latin typeface="Arial Nova Light" panose="020B0304020202020204" pitchFamily="34" charset="0"/>
            </a:endParaRPr>
          </a:p>
          <a:p>
            <a:pPr>
              <a:buClr>
                <a:srgbClr val="03037B"/>
              </a:buClr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*AFM or LKG test </a:t>
            </a:r>
            <a:r>
              <a:rPr lang="en-US" sz="1200" b="1" u="sng" dirty="0">
                <a:solidFill>
                  <a:srgbClr val="03037B"/>
                </a:solidFill>
                <a:latin typeface="Arial Nova" panose="020B0504020202020204" pitchFamily="34" charset="0"/>
              </a:rPr>
              <a:t>required</a:t>
            </a: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 when coupling to equipment tested at less than 80 PSI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endParaRPr lang="en-US" sz="1200" dirty="0">
              <a:solidFill>
                <a:srgbClr val="03037B"/>
              </a:solidFill>
              <a:latin typeface="Arial Nova Light" panose="020B0304020202020204" pitchFamily="34" charset="0"/>
            </a:endParaRP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endParaRPr lang="en-US" sz="1200" dirty="0">
              <a:solidFill>
                <a:srgbClr val="03037B"/>
              </a:solidFill>
              <a:latin typeface="Arial Nova Light" panose="020B03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C3C0D63-4616-42FE-8EE2-EBB156FFF2D0}"/>
              </a:ext>
            </a:extLst>
          </p:cNvPr>
          <p:cNvCxnSpPr>
            <a:cxnSpLocks/>
          </p:cNvCxnSpPr>
          <p:nvPr/>
        </p:nvCxnSpPr>
        <p:spPr>
          <a:xfrm>
            <a:off x="420624" y="486718"/>
            <a:ext cx="8293608" cy="0"/>
          </a:xfrm>
          <a:prstGeom prst="line">
            <a:avLst/>
          </a:prstGeom>
          <a:ln w="9525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0DF99EE5-5D6B-4D2E-BF8A-95824FE013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4087438" y="6394142"/>
            <a:ext cx="969122" cy="3611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3E863E-9EFF-4CB2-AEC8-DC01D119BCD0}"/>
              </a:ext>
            </a:extLst>
          </p:cNvPr>
          <p:cNvSpPr txBox="1"/>
          <p:nvPr/>
        </p:nvSpPr>
        <p:spPr>
          <a:xfrm>
            <a:off x="2718601" y="321932"/>
            <a:ext cx="370679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BRAKE TEST JOB AID</a:t>
            </a:r>
          </a:p>
        </p:txBody>
      </p:sp>
      <p:sp>
        <p:nvSpPr>
          <p:cNvPr id="56" name="Frame 55">
            <a:extLst>
              <a:ext uri="{FF2B5EF4-FFF2-40B4-BE49-F238E27FC236}">
                <a16:creationId xmlns:a16="http://schemas.microsoft.com/office/drawing/2014/main" id="{4EE08E3A-E2AC-4EF3-B44C-AC4B84CFFB25}"/>
              </a:ext>
            </a:extLst>
          </p:cNvPr>
          <p:cNvSpPr/>
          <p:nvPr/>
        </p:nvSpPr>
        <p:spPr>
          <a:xfrm>
            <a:off x="0" y="2"/>
            <a:ext cx="9144000" cy="6857999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4" name="Graphic 63" descr="Badge Tick1 with solid fill">
            <a:extLst>
              <a:ext uri="{FF2B5EF4-FFF2-40B4-BE49-F238E27FC236}">
                <a16:creationId xmlns:a16="http://schemas.microsoft.com/office/drawing/2014/main" id="{21AD50AA-E6FA-6E0A-09C6-C42F9289E1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0354" y="1560049"/>
            <a:ext cx="182880" cy="182880"/>
          </a:xfrm>
          <a:prstGeom prst="rect">
            <a:avLst/>
          </a:prstGeom>
        </p:spPr>
      </p:pic>
      <p:pic>
        <p:nvPicPr>
          <p:cNvPr id="67" name="Graphic 66" descr="Badge Tick1 with solid fill">
            <a:extLst>
              <a:ext uri="{FF2B5EF4-FFF2-40B4-BE49-F238E27FC236}">
                <a16:creationId xmlns:a16="http://schemas.microsoft.com/office/drawing/2014/main" id="{639828AF-201B-696F-297C-4765411206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37758" y="1560049"/>
            <a:ext cx="182880" cy="182880"/>
          </a:xfrm>
          <a:prstGeom prst="rect">
            <a:avLst/>
          </a:prstGeom>
        </p:spPr>
      </p:pic>
      <p:pic>
        <p:nvPicPr>
          <p:cNvPr id="79" name="Graphic 78" descr="Badge Tick1 with solid fill">
            <a:extLst>
              <a:ext uri="{FF2B5EF4-FFF2-40B4-BE49-F238E27FC236}">
                <a16:creationId xmlns:a16="http://schemas.microsoft.com/office/drawing/2014/main" id="{38B74DA6-B792-7C4A-A445-10E9CB5E53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67168" y="1942888"/>
            <a:ext cx="182880" cy="182880"/>
          </a:xfrm>
          <a:prstGeom prst="rect">
            <a:avLst/>
          </a:prstGeom>
        </p:spPr>
      </p:pic>
      <p:pic>
        <p:nvPicPr>
          <p:cNvPr id="84" name="Graphic 83" descr="Badge Tick1 with solid fill">
            <a:extLst>
              <a:ext uri="{FF2B5EF4-FFF2-40B4-BE49-F238E27FC236}">
                <a16:creationId xmlns:a16="http://schemas.microsoft.com/office/drawing/2014/main" id="{40DFEEB9-B6DA-FC35-A087-2C2BA3168C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99948" y="1942888"/>
            <a:ext cx="182880" cy="182880"/>
          </a:xfrm>
          <a:prstGeom prst="rect">
            <a:avLst/>
          </a:prstGeom>
        </p:spPr>
      </p:pic>
      <p:pic>
        <p:nvPicPr>
          <p:cNvPr id="85" name="Graphic 84" descr="Badge Tick1 with solid fill">
            <a:extLst>
              <a:ext uri="{FF2B5EF4-FFF2-40B4-BE49-F238E27FC236}">
                <a16:creationId xmlns:a16="http://schemas.microsoft.com/office/drawing/2014/main" id="{6C018F83-7B73-29C5-B3E1-64C5456F89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79256" y="1942888"/>
            <a:ext cx="182880" cy="182880"/>
          </a:xfrm>
          <a:prstGeom prst="rect">
            <a:avLst/>
          </a:prstGeom>
        </p:spPr>
      </p:pic>
      <p:pic>
        <p:nvPicPr>
          <p:cNvPr id="86" name="Graphic 85" descr="Badge Tick1 with solid fill">
            <a:extLst>
              <a:ext uri="{FF2B5EF4-FFF2-40B4-BE49-F238E27FC236}">
                <a16:creationId xmlns:a16="http://schemas.microsoft.com/office/drawing/2014/main" id="{E3AEF06D-E8BF-8515-E5AC-BC109126AA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12036" y="1942888"/>
            <a:ext cx="182880" cy="182880"/>
          </a:xfrm>
          <a:prstGeom prst="rect">
            <a:avLst/>
          </a:prstGeom>
        </p:spPr>
      </p:pic>
      <p:pic>
        <p:nvPicPr>
          <p:cNvPr id="87" name="Graphic 86" descr="Badge Tick1 with solid fill">
            <a:extLst>
              <a:ext uri="{FF2B5EF4-FFF2-40B4-BE49-F238E27FC236}">
                <a16:creationId xmlns:a16="http://schemas.microsoft.com/office/drawing/2014/main" id="{85FFDBAB-1465-CD41-F424-2EA09BE68F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97965" y="2335790"/>
            <a:ext cx="182880" cy="182880"/>
          </a:xfrm>
          <a:prstGeom prst="rect">
            <a:avLst/>
          </a:prstGeom>
        </p:spPr>
      </p:pic>
      <p:pic>
        <p:nvPicPr>
          <p:cNvPr id="88" name="Graphic 87" descr="Badge Tick1 with solid fill">
            <a:extLst>
              <a:ext uri="{FF2B5EF4-FFF2-40B4-BE49-F238E27FC236}">
                <a16:creationId xmlns:a16="http://schemas.microsoft.com/office/drawing/2014/main" id="{CD9F4D56-BC59-D7CD-9C1B-206809EE7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14755" y="2335790"/>
            <a:ext cx="182880" cy="182880"/>
          </a:xfrm>
          <a:prstGeom prst="rect">
            <a:avLst/>
          </a:prstGeom>
        </p:spPr>
      </p:pic>
      <p:pic>
        <p:nvPicPr>
          <p:cNvPr id="89" name="Graphic 88" descr="Badge Tick1 with solid fill">
            <a:extLst>
              <a:ext uri="{FF2B5EF4-FFF2-40B4-BE49-F238E27FC236}">
                <a16:creationId xmlns:a16="http://schemas.microsoft.com/office/drawing/2014/main" id="{156DBA17-D106-306D-D8CD-F4A7265CB3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0354" y="2706530"/>
            <a:ext cx="182880" cy="182880"/>
          </a:xfrm>
          <a:prstGeom prst="rect">
            <a:avLst/>
          </a:prstGeom>
        </p:spPr>
      </p:pic>
      <p:sp>
        <p:nvSpPr>
          <p:cNvPr id="90" name="TextBox 89">
            <a:extLst>
              <a:ext uri="{FF2B5EF4-FFF2-40B4-BE49-F238E27FC236}">
                <a16:creationId xmlns:a16="http://schemas.microsoft.com/office/drawing/2014/main" id="{C4E575E8-13F9-6463-06D5-7E777B807425}"/>
              </a:ext>
            </a:extLst>
          </p:cNvPr>
          <p:cNvSpPr txBox="1"/>
          <p:nvPr/>
        </p:nvSpPr>
        <p:spPr>
          <a:xfrm>
            <a:off x="2724299" y="3143717"/>
            <a:ext cx="370679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3037B"/>
                </a:solidFill>
                <a:latin typeface="Arial Nova" panose="020B0504020202020204" pitchFamily="34" charset="0"/>
              </a:rPr>
              <a:t>BRAKE TEST INSTRUCTIONS</a:t>
            </a:r>
          </a:p>
        </p:txBody>
      </p:sp>
    </p:spTree>
    <p:extLst>
      <p:ext uri="{BB962C8B-B14F-4D97-AF65-F5344CB8AC3E}">
        <p14:creationId xmlns:p14="http://schemas.microsoft.com/office/powerpoint/2010/main" val="418006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7">
            <a:extLst>
              <a:ext uri="{FF2B5EF4-FFF2-40B4-BE49-F238E27FC236}">
                <a16:creationId xmlns:a16="http://schemas.microsoft.com/office/drawing/2014/main" id="{8FA63181-5E5B-4669-A13E-D1350AEA6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095163"/>
              </p:ext>
            </p:extLst>
          </p:nvPr>
        </p:nvGraphicFramePr>
        <p:xfrm>
          <a:off x="417178" y="881140"/>
          <a:ext cx="8321040" cy="5404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1040">
                  <a:extLst>
                    <a:ext uri="{9D8B030D-6E8A-4147-A177-3AD203B41FA5}">
                      <a16:colId xmlns:a16="http://schemas.microsoft.com/office/drawing/2014/main" val="4078192961"/>
                    </a:ext>
                  </a:extLst>
                </a:gridCol>
              </a:tblGrid>
              <a:tr h="1728216">
                <a:tc>
                  <a:txBody>
                    <a:bodyPr/>
                    <a:lstStyle/>
                    <a:p>
                      <a:pPr algn="l"/>
                      <a:endParaRPr lang="en-US" sz="1200" b="1" i="0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39635"/>
                  </a:ext>
                </a:extLst>
              </a:tr>
              <a:tr h="3675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3037B"/>
                        </a:solidFill>
                        <a:effectLst/>
                        <a:uLnTx/>
                        <a:uFillTx/>
                        <a:latin typeface="Arial Nova Light" panose="020B0304020202020204" pitchFamily="34" charset="0"/>
                        <a:ea typeface="+mn-ea"/>
                        <a:cs typeface="+mn-cs"/>
                      </a:endParaRPr>
                    </a:p>
                  </a:txBody>
                  <a:tcPr marT="18288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7211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94D3B60-65E9-8FBA-DE1D-B9DCB9FC3C87}"/>
              </a:ext>
            </a:extLst>
          </p:cNvPr>
          <p:cNvSpPr txBox="1"/>
          <p:nvPr/>
        </p:nvSpPr>
        <p:spPr>
          <a:xfrm>
            <a:off x="467106" y="4848554"/>
            <a:ext cx="82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NOTE (1):  Cars with plug type doors must not be moved with the door(s) open or unsecured.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When inspecting cars during brake tests, it must be determined that the brakes apply as required, that the brake rigging is secure, and does not bind or foul.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During Class 1 brake tests, a standing inspection of </a:t>
            </a:r>
            <a:r>
              <a:rPr lang="en-US" sz="1200" b="1" u="sng" dirty="0">
                <a:solidFill>
                  <a:srgbClr val="03037B"/>
                </a:solidFill>
                <a:latin typeface="Arial Nova" panose="020B0504020202020204" pitchFamily="34" charset="0"/>
              </a:rPr>
              <a:t>both</a:t>
            </a: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 sides must be made, a roll-by inspection of the brake release does not meet this requirement.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A car found to be unsafe for movement during the inspection conducted as prescribed must have the defects corrected, or the car set out and the train dispatcher notified.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C3C0D63-4616-42FE-8EE2-EBB156FFF2D0}"/>
              </a:ext>
            </a:extLst>
          </p:cNvPr>
          <p:cNvCxnSpPr>
            <a:cxnSpLocks/>
          </p:cNvCxnSpPr>
          <p:nvPr/>
        </p:nvCxnSpPr>
        <p:spPr>
          <a:xfrm>
            <a:off x="420624" y="486718"/>
            <a:ext cx="8293608" cy="0"/>
          </a:xfrm>
          <a:prstGeom prst="line">
            <a:avLst/>
          </a:prstGeom>
          <a:ln w="9525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0DF99EE5-5D6B-4D2E-BF8A-95824FE013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4087438" y="6394142"/>
            <a:ext cx="969122" cy="3611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3E863E-9EFF-4CB2-AEC8-DC01D119BCD0}"/>
              </a:ext>
            </a:extLst>
          </p:cNvPr>
          <p:cNvSpPr txBox="1"/>
          <p:nvPr/>
        </p:nvSpPr>
        <p:spPr>
          <a:xfrm>
            <a:off x="2718601" y="321932"/>
            <a:ext cx="370679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BRAKE TEST JOB AID</a:t>
            </a:r>
          </a:p>
        </p:txBody>
      </p:sp>
      <p:sp>
        <p:nvSpPr>
          <p:cNvPr id="56" name="Frame 55">
            <a:extLst>
              <a:ext uri="{FF2B5EF4-FFF2-40B4-BE49-F238E27FC236}">
                <a16:creationId xmlns:a16="http://schemas.microsoft.com/office/drawing/2014/main" id="{4EE08E3A-E2AC-4EF3-B44C-AC4B84CFFB25}"/>
              </a:ext>
            </a:extLst>
          </p:cNvPr>
          <p:cNvSpPr/>
          <p:nvPr/>
        </p:nvSpPr>
        <p:spPr>
          <a:xfrm>
            <a:off x="0" y="2"/>
            <a:ext cx="9144000" cy="6857999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4E575E8-13F9-6463-06D5-7E777B807425}"/>
              </a:ext>
            </a:extLst>
          </p:cNvPr>
          <p:cNvSpPr txBox="1"/>
          <p:nvPr/>
        </p:nvSpPr>
        <p:spPr>
          <a:xfrm>
            <a:off x="2051042" y="1008387"/>
            <a:ext cx="503277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spc="200" dirty="0">
                <a:solidFill>
                  <a:srgbClr val="03037B"/>
                </a:solidFill>
                <a:latin typeface="Arial Nova" panose="020B0504020202020204" pitchFamily="34" charset="0"/>
              </a:rPr>
              <a:t>CAR INSPECTION KEY POINTS</a:t>
            </a:r>
          </a:p>
          <a:p>
            <a:pPr algn="ctr"/>
            <a:endParaRPr lang="en-US" sz="1200" b="1" dirty="0">
              <a:solidFill>
                <a:srgbClr val="03037B"/>
              </a:solidFill>
              <a:latin typeface="Arial Nova" panose="020B0504020202020204" pitchFamily="34" charset="0"/>
            </a:endParaRPr>
          </a:p>
          <a:p>
            <a:pPr algn="ctr"/>
            <a:r>
              <a:rPr lang="en-US" sz="1200" b="1" dirty="0">
                <a:solidFill>
                  <a:srgbClr val="03037B"/>
                </a:solidFill>
                <a:latin typeface="Arial Nova" panose="020B0504020202020204" pitchFamily="34" charset="0"/>
              </a:rPr>
              <a:t>All cars placed in a train must be inspected on both sides by a member of the train crew for the conditions listed below.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2D01C3-28B1-C52B-6FD6-92983ED47029}"/>
              </a:ext>
            </a:extLst>
          </p:cNvPr>
          <p:cNvSpPr txBox="1"/>
          <p:nvPr/>
        </p:nvSpPr>
        <p:spPr>
          <a:xfrm>
            <a:off x="1025316" y="3229862"/>
            <a:ext cx="33765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Leaning or listing to the side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Sagging downward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Positioned improperly on truck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Object dragging below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Door insecurely attached (1)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Object extending from side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Broken or missing safety appliance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Lading leaking from a placarded hazmat car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endParaRPr lang="en-US" sz="1200" dirty="0">
              <a:solidFill>
                <a:srgbClr val="03037B"/>
              </a:solidFill>
              <a:latin typeface="Arial Nova Light" panose="020B03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1AD35A1-E657-AA06-9E61-EBE0125FCFB1}"/>
              </a:ext>
            </a:extLst>
          </p:cNvPr>
          <p:cNvSpPr txBox="1"/>
          <p:nvPr/>
        </p:nvSpPr>
        <p:spPr>
          <a:xfrm>
            <a:off x="417178" y="2943077"/>
            <a:ext cx="4150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3037B"/>
                </a:solidFill>
                <a:latin typeface="Arial Nova" panose="020B0504020202020204" pitchFamily="34" charset="0"/>
              </a:rPr>
              <a:t>Car Body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1341EE-3DD1-BD4A-C7CC-4328BCFFAFFC}"/>
              </a:ext>
            </a:extLst>
          </p:cNvPr>
          <p:cNvSpPr txBox="1"/>
          <p:nvPr/>
        </p:nvSpPr>
        <p:spPr>
          <a:xfrm>
            <a:off x="4563983" y="2939715"/>
            <a:ext cx="4150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3037B"/>
                </a:solidFill>
                <a:latin typeface="Arial Nova" panose="020B0504020202020204" pitchFamily="34" charset="0"/>
              </a:rPr>
              <a:t>Other Conditions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FF5DA0E-A572-915B-6066-74EEA6AC28F9}"/>
              </a:ext>
            </a:extLst>
          </p:cNvPr>
          <p:cNvCxnSpPr>
            <a:cxnSpLocks/>
          </p:cNvCxnSpPr>
          <p:nvPr/>
        </p:nvCxnSpPr>
        <p:spPr>
          <a:xfrm>
            <a:off x="4572000" y="2392323"/>
            <a:ext cx="0" cy="2331720"/>
          </a:xfrm>
          <a:prstGeom prst="line">
            <a:avLst/>
          </a:prstGeom>
          <a:ln w="9525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2770EA9-728C-3DC6-B7C3-44B6D2F01684}"/>
              </a:ext>
            </a:extLst>
          </p:cNvPr>
          <p:cNvSpPr txBox="1"/>
          <p:nvPr/>
        </p:nvSpPr>
        <p:spPr>
          <a:xfrm>
            <a:off x="5063917" y="3229862"/>
            <a:ext cx="3250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Insecure coupling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Overheated wheel or journal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Broken or extensively cracked wheel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Brake that fails to release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Doors and drop bottoms must be closed and fastened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Top covers of cars must be secured in place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r>
              <a:rPr lang="en-US" sz="1200" dirty="0">
                <a:solidFill>
                  <a:srgbClr val="03037B"/>
                </a:solidFill>
                <a:latin typeface="Arial Nova Light" panose="020B0304020202020204" pitchFamily="34" charset="0"/>
              </a:rPr>
              <a:t>Any other apparent safety hazard</a:t>
            </a:r>
          </a:p>
          <a:p>
            <a:pPr marL="171450" indent="-171450">
              <a:buClr>
                <a:srgbClr val="03037B"/>
              </a:buClr>
              <a:buFont typeface="Wingdings" panose="05000000000000000000" pitchFamily="2" charset="2"/>
              <a:buChar char="l"/>
            </a:pPr>
            <a:endParaRPr lang="en-US" sz="1200" dirty="0">
              <a:solidFill>
                <a:srgbClr val="03037B"/>
              </a:solidFill>
              <a:latin typeface="Arial Nova Light" panose="020B03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8E2A48-6F30-2D63-E2C4-4F715DF85528}"/>
              </a:ext>
            </a:extLst>
          </p:cNvPr>
          <p:cNvSpPr txBox="1"/>
          <p:nvPr/>
        </p:nvSpPr>
        <p:spPr>
          <a:xfrm>
            <a:off x="1023227" y="1916605"/>
            <a:ext cx="711067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3037B"/>
                </a:solidFill>
                <a:latin typeface="Arial Nova" panose="020B0504020202020204" pitchFamily="34" charset="0"/>
              </a:rPr>
              <a:t>These conditions are readily discoverable in the course of a customary inspection.</a:t>
            </a:r>
          </a:p>
        </p:txBody>
      </p:sp>
      <p:pic>
        <p:nvPicPr>
          <p:cNvPr id="29" name="Picture 28" descr="Icon&#10;&#10;Description automatically generated">
            <a:extLst>
              <a:ext uri="{FF2B5EF4-FFF2-40B4-BE49-F238E27FC236}">
                <a16:creationId xmlns:a16="http://schemas.microsoft.com/office/drawing/2014/main" id="{BE6BCA15-936A-28D7-C042-CC69620EC4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245" y="2382813"/>
            <a:ext cx="932688" cy="548640"/>
          </a:xfrm>
          <a:prstGeom prst="rect">
            <a:avLst/>
          </a:prstGeom>
        </p:spPr>
      </p:pic>
      <p:pic>
        <p:nvPicPr>
          <p:cNvPr id="7" name="Graphic 6" descr="Gears with solid fill">
            <a:extLst>
              <a:ext uri="{FF2B5EF4-FFF2-40B4-BE49-F238E27FC236}">
                <a16:creationId xmlns:a16="http://schemas.microsoft.com/office/drawing/2014/main" id="{708B05E2-D42D-EE2A-B139-D1DA3904BB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19067" y="2335264"/>
            <a:ext cx="6400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78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9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0A4F7E8-6E6E-44F2-932A-3D9D37D4121E}">
  <we:reference id="wa104380645" version="1.0.0.0" store="en-US" storeType="OMEX"/>
  <we:alternateReferences>
    <we:reference id="wa104380645" version="1.0.0.0" store="WA104380645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65953</TotalTime>
  <Words>584</Words>
  <Application>Microsoft Office PowerPoint</Application>
  <PresentationFormat>On-screen Show (4:3)</PresentationFormat>
  <Paragraphs>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Nova</vt:lpstr>
      <vt:lpstr>Arial Nova Light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Lube</dc:creator>
  <cp:lastModifiedBy>Steve Lube</cp:lastModifiedBy>
  <cp:revision>622</cp:revision>
  <cp:lastPrinted>2022-05-13T13:26:03Z</cp:lastPrinted>
  <dcterms:created xsi:type="dcterms:W3CDTF">2019-02-13T13:08:21Z</dcterms:created>
  <dcterms:modified xsi:type="dcterms:W3CDTF">2022-06-06T13:47:59Z</dcterms:modified>
</cp:coreProperties>
</file>